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508" r:id="rId2"/>
    <p:sldId id="503" r:id="rId3"/>
    <p:sldId id="471" r:id="rId4"/>
    <p:sldId id="472" r:id="rId5"/>
    <p:sldId id="473" r:id="rId6"/>
    <p:sldId id="474" r:id="rId7"/>
    <p:sldId id="475" r:id="rId8"/>
    <p:sldId id="263" r:id="rId9"/>
    <p:sldId id="476" r:id="rId10"/>
    <p:sldId id="477" r:id="rId11"/>
    <p:sldId id="267" r:id="rId12"/>
    <p:sldId id="466" r:id="rId13"/>
    <p:sldId id="501" r:id="rId14"/>
    <p:sldId id="511" r:id="rId15"/>
    <p:sldId id="479" r:id="rId16"/>
    <p:sldId id="480" r:id="rId17"/>
    <p:sldId id="481" r:id="rId18"/>
    <p:sldId id="482" r:id="rId19"/>
    <p:sldId id="483" r:id="rId20"/>
    <p:sldId id="484" r:id="rId21"/>
    <p:sldId id="276" r:id="rId22"/>
    <p:sldId id="275" r:id="rId23"/>
  </p:sldIdLst>
  <p:sldSz cx="12192000" cy="6858000"/>
  <p:notesSz cx="9874250" cy="6797675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895050A-6F92-4569-B04B-4B0CA02865F0}">
          <p14:sldIdLst>
            <p14:sldId id="508"/>
            <p14:sldId id="503"/>
            <p14:sldId id="471"/>
            <p14:sldId id="472"/>
            <p14:sldId id="473"/>
            <p14:sldId id="474"/>
            <p14:sldId id="475"/>
            <p14:sldId id="263"/>
            <p14:sldId id="476"/>
            <p14:sldId id="477"/>
          </p14:sldIdLst>
        </p14:section>
        <p14:section name="Раздел без заголовка" id="{F8F7FA1B-17D6-4D62-9628-9A5210F9E51C}">
          <p14:sldIdLst>
            <p14:sldId id="267"/>
            <p14:sldId id="466"/>
            <p14:sldId id="501"/>
            <p14:sldId id="511"/>
            <p14:sldId id="479"/>
            <p14:sldId id="480"/>
            <p14:sldId id="481"/>
            <p14:sldId id="482"/>
            <p14:sldId id="483"/>
            <p14:sldId id="484"/>
            <p14:sldId id="276"/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7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842" cy="341458"/>
          </a:xfrm>
          <a:prstGeom prst="rect">
            <a:avLst/>
          </a:prstGeom>
        </p:spPr>
        <p:txBody>
          <a:bodyPr vert="horz" lIns="80019" tIns="40010" rIns="80019" bIns="40010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92837" y="0"/>
            <a:ext cx="4278842" cy="341458"/>
          </a:xfrm>
          <a:prstGeom prst="rect">
            <a:avLst/>
          </a:prstGeom>
        </p:spPr>
        <p:txBody>
          <a:bodyPr vert="horz" lIns="80019" tIns="40010" rIns="80019" bIns="40010" rtlCol="0"/>
          <a:lstStyle>
            <a:lvl1pPr algn="r">
              <a:defRPr sz="1100"/>
            </a:lvl1pPr>
          </a:lstStyle>
          <a:p>
            <a:fld id="{A7E2AFC6-7519-4A28-848B-C49E7D67F31F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98775" y="849313"/>
            <a:ext cx="4076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0019" tIns="40010" rIns="80019" bIns="4001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7425" y="3271382"/>
            <a:ext cx="7899400" cy="2676584"/>
          </a:xfrm>
          <a:prstGeom prst="rect">
            <a:avLst/>
          </a:prstGeom>
        </p:spPr>
        <p:txBody>
          <a:bodyPr vert="horz" lIns="80019" tIns="40010" rIns="80019" bIns="4001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219"/>
            <a:ext cx="4278842" cy="341457"/>
          </a:xfrm>
          <a:prstGeom prst="rect">
            <a:avLst/>
          </a:prstGeom>
        </p:spPr>
        <p:txBody>
          <a:bodyPr vert="horz" lIns="80019" tIns="40010" rIns="80019" bIns="40010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92837" y="6456219"/>
            <a:ext cx="4278842" cy="341457"/>
          </a:xfrm>
          <a:prstGeom prst="rect">
            <a:avLst/>
          </a:prstGeom>
        </p:spPr>
        <p:txBody>
          <a:bodyPr vert="horz" lIns="80019" tIns="40010" rIns="80019" bIns="40010" rtlCol="0" anchor="b"/>
          <a:lstStyle>
            <a:lvl1pPr algn="r">
              <a:defRPr sz="1100"/>
            </a:lvl1pPr>
          </a:lstStyle>
          <a:p>
            <a:fld id="{5DF96417-FF24-433A-8BA7-DC6DABF0E7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981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96417-FF24-433A-8BA7-DC6DABF0E769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2739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96417-FF24-433A-8BA7-DC6DABF0E769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6992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96417-FF24-433A-8BA7-DC6DABF0E769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9008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2739776-E079-4529-887B-EEB4FD930D54}" type="datetimeFigureOut">
              <a:rPr lang="ru-RU"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32E80AA-5522-4A6F-909A-8BABC1F529C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2739776-E079-4529-887B-EEB4FD930D54}" type="datetimeFigureOut">
              <a:rPr lang="ru-RU"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32E80AA-5522-4A6F-909A-8BABC1F529C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2739776-E079-4529-887B-EEB4FD930D54}" type="datetimeFigureOut">
              <a:rPr lang="ru-RU"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32E80AA-5522-4A6F-909A-8BABC1F529C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/>
          <a:stretch/>
        </p:blipFill>
        <p:spPr bwMode="auto">
          <a:xfrm>
            <a:off x="1" y="0"/>
            <a:ext cx="5663475" cy="6857978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 bwMode="auto">
          <a:xfrm>
            <a:off x="8" y="3"/>
            <a:ext cx="5672784" cy="6849914"/>
          </a:xfrm>
          <a:custGeom>
            <a:avLst/>
            <a:gdLst/>
            <a:ahLst/>
            <a:cxnLst/>
            <a:rect l="l" t="t" r="r" b="b"/>
            <a:pathLst>
              <a:path w="9354185" h="11296015" extrusionOk="0">
                <a:moveTo>
                  <a:pt x="3037230" y="11295596"/>
                </a:moveTo>
                <a:lnTo>
                  <a:pt x="0" y="8259877"/>
                </a:lnTo>
                <a:lnTo>
                  <a:pt x="0" y="11295596"/>
                </a:lnTo>
                <a:lnTo>
                  <a:pt x="3037230" y="11295596"/>
                </a:lnTo>
                <a:close/>
              </a:path>
              <a:path w="9354185" h="11296015" extrusionOk="0">
                <a:moveTo>
                  <a:pt x="9354058" y="0"/>
                </a:moveTo>
                <a:lnTo>
                  <a:pt x="6318326" y="0"/>
                </a:lnTo>
                <a:lnTo>
                  <a:pt x="9354058" y="3037255"/>
                </a:lnTo>
                <a:lnTo>
                  <a:pt x="9354058" y="0"/>
                </a:lnTo>
                <a:close/>
              </a:path>
            </a:pathLst>
          </a:custGeom>
          <a:solidFill>
            <a:srgbClr val="C69262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sz="1100"/>
          </a:p>
        </p:txBody>
      </p:sp>
      <p:sp>
        <p:nvSpPr>
          <p:cNvPr id="18" name="bg object 18"/>
          <p:cNvSpPr/>
          <p:nvPr/>
        </p:nvSpPr>
        <p:spPr bwMode="auto">
          <a:xfrm>
            <a:off x="5672861" y="0"/>
            <a:ext cx="6519601" cy="1840994"/>
          </a:xfrm>
          <a:custGeom>
            <a:avLst/>
            <a:gdLst/>
            <a:ahLst/>
            <a:cxnLst/>
            <a:rect l="l" t="t" r="r" b="b"/>
            <a:pathLst>
              <a:path w="10750550" h="3035935" extrusionOk="0">
                <a:moveTo>
                  <a:pt x="10749787" y="285"/>
                </a:moveTo>
                <a:lnTo>
                  <a:pt x="-236" y="285"/>
                </a:lnTo>
                <a:lnTo>
                  <a:pt x="-236" y="3036017"/>
                </a:lnTo>
                <a:lnTo>
                  <a:pt x="10749787" y="3036017"/>
                </a:lnTo>
                <a:lnTo>
                  <a:pt x="10749787" y="285"/>
                </a:lnTo>
                <a:close/>
              </a:path>
            </a:pathLst>
          </a:custGeom>
          <a:solidFill>
            <a:srgbClr val="C79363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sz="1100"/>
          </a:p>
        </p:txBody>
      </p:sp>
      <p:pic>
        <p:nvPicPr>
          <p:cNvPr id="19" name="bg object 19"/>
          <p:cNvPicPr/>
          <p:nvPr/>
        </p:nvPicPr>
        <p:blipFill>
          <a:blip r:embed="rId3"/>
          <a:stretch/>
        </p:blipFill>
        <p:spPr bwMode="auto">
          <a:xfrm>
            <a:off x="9350469" y="5846586"/>
            <a:ext cx="256426" cy="251798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/>
          <a:stretch/>
        </p:blipFill>
        <p:spPr bwMode="auto">
          <a:xfrm>
            <a:off x="8863897" y="6142522"/>
            <a:ext cx="1229582" cy="14465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0" tIns="0" rIns="0" bIns="0"/>
          <a:lstStyle>
            <a:lvl1pPr>
              <a:defRPr sz="1200" b="1" i="0">
                <a:solidFill>
                  <a:srgbClr val="1D1D1B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2/29/2024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2739776-E079-4529-887B-EEB4FD930D54}" type="datetimeFigureOut">
              <a:rPr lang="ru-RU"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32E80AA-5522-4A6F-909A-8BABC1F529C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2739776-E079-4529-887B-EEB4FD930D54}" type="datetimeFigureOut">
              <a:rPr lang="ru-RU"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32E80AA-5522-4A6F-909A-8BABC1F529C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2739776-E079-4529-887B-EEB4FD930D54}" type="datetimeFigureOut">
              <a:rPr lang="ru-RU"/>
              <a:t>29.02.2024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32E80AA-5522-4A6F-909A-8BABC1F529C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2739776-E079-4529-887B-EEB4FD930D54}" type="datetimeFigureOut">
              <a:rPr lang="ru-RU"/>
              <a:t>29.02.2024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32E80AA-5522-4A6F-909A-8BABC1F529C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2739776-E079-4529-887B-EEB4FD930D54}" type="datetimeFigureOut">
              <a:rPr lang="ru-RU"/>
              <a:t>29.02.2024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32E80AA-5522-4A6F-909A-8BABC1F529C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2739776-E079-4529-887B-EEB4FD930D54}" type="datetimeFigureOut">
              <a:rPr lang="ru-RU"/>
              <a:t>29.02.2024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32E80AA-5522-4A6F-909A-8BABC1F529C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2739776-E079-4529-887B-EEB4FD930D54}" type="datetimeFigureOut">
              <a:rPr lang="ru-RU"/>
              <a:t>29.02.2024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32E80AA-5522-4A6F-909A-8BABC1F529C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2739776-E079-4529-887B-EEB4FD930D54}" type="datetimeFigureOut">
              <a:rPr lang="ru-RU"/>
              <a:t>29.02.2024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32E80AA-5522-4A6F-909A-8BABC1F529C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2739776-E079-4529-887B-EEB4FD930D54}" type="datetimeFigureOut">
              <a:rPr lang="ru-RU"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32E80AA-5522-4A6F-909A-8BABC1F529C1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13" Type="http://schemas.openxmlformats.org/officeDocument/2006/relationships/image" Target="../media/image26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image" Target="../media/image17.jp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4.png"/><Relationship Id="rId5" Type="http://schemas.openxmlformats.org/officeDocument/2006/relationships/image" Target="../media/image20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19.png"/><Relationship Id="rId9" Type="http://schemas.openxmlformats.org/officeDocument/2006/relationships/hyperlink" Target="mailto:INFO@FPPRT.RU" TargetMode="External"/><Relationship Id="rId1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64962" y="2616333"/>
            <a:ext cx="6088792" cy="941369"/>
          </a:xfrm>
          <a:prstGeom prst="rect">
            <a:avLst/>
          </a:prstGeom>
        </p:spPr>
        <p:txBody>
          <a:bodyPr vert="horz" wrap="square" lIns="0" tIns="8086" rIns="0" bIns="0" rtlCol="0" anchor="ctr">
            <a:spAutoFit/>
          </a:bodyPr>
          <a:lstStyle/>
          <a:p>
            <a:pPr marL="7701" marR="3081" algn="ctr">
              <a:lnSpc>
                <a:spcPct val="100000"/>
              </a:lnSpc>
              <a:spcBef>
                <a:spcPts val="64"/>
              </a:spcBef>
            </a:pPr>
            <a:r>
              <a:rPr lang="ru-RU" sz="3032" spc="6" dirty="0">
                <a:solidFill>
                  <a:srgbClr val="E84E22"/>
                </a:solidFill>
              </a:rPr>
              <a:t>МЕРЫ ПОДДЕРЖКИ БИЗНЕСА В РЕСПУБЛИКЕ ТАТАРСТАН</a:t>
            </a:r>
            <a:endParaRPr lang="ru-RU" sz="3032" dirty="0"/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DCD5F61-E82A-EFBB-ADDD-D9A95F143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5045" y="5377191"/>
            <a:ext cx="965007" cy="649426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8637426" y="5609641"/>
            <a:ext cx="1524856" cy="8339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92" dirty="0"/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C01CBD73-7E70-3581-B17C-E3374CE743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8076" y="5286255"/>
            <a:ext cx="5403556" cy="64942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2"/>
          <a:srcRect l="-615" t="17978" r="1"/>
          <a:stretch/>
        </p:blipFill>
        <p:spPr>
          <a:xfrm>
            <a:off x="335360" y="1484784"/>
            <a:ext cx="11777418" cy="5256584"/>
          </a:xfrm>
          <a:prstGeom prst="rect">
            <a:avLst/>
          </a:prstGeom>
        </p:spPr>
      </p:pic>
      <p:sp>
        <p:nvSpPr>
          <p:cNvPr id="3" name="Скругленный прямоугольник 38">
            <a:extLst>
              <a:ext uri="{FF2B5EF4-FFF2-40B4-BE49-F238E27FC236}">
                <a16:creationId xmlns:a16="http://schemas.microsoft.com/office/drawing/2014/main" id="{49B71651-61E6-B790-6EFD-47E7A8E11A90}"/>
              </a:ext>
            </a:extLst>
          </p:cNvPr>
          <p:cNvSpPr/>
          <p:nvPr/>
        </p:nvSpPr>
        <p:spPr bwMode="auto">
          <a:xfrm>
            <a:off x="695400" y="380167"/>
            <a:ext cx="6107179" cy="836063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EB5C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F6797C6-D55F-465A-DED6-5C831BA476A9}"/>
              </a:ext>
            </a:extLst>
          </p:cNvPr>
          <p:cNvSpPr/>
          <p:nvPr/>
        </p:nvSpPr>
        <p:spPr bwMode="auto">
          <a:xfrm>
            <a:off x="803411" y="481781"/>
            <a:ext cx="58911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rgbClr val="562212"/>
                </a:solidFill>
              </a:rPr>
              <a:t>ФИНАНСОВЫЙ ПРОДУКТ</a:t>
            </a:r>
            <a:endParaRPr dirty="0"/>
          </a:p>
          <a:p>
            <a:pPr algn="ctr">
              <a:defRPr/>
            </a:pPr>
            <a:r>
              <a:rPr lang="ru-RU" sz="2800" b="1" dirty="0">
                <a:solidFill>
                  <a:srgbClr val="562212"/>
                </a:solidFill>
              </a:rPr>
              <a:t>«СТРОИТЕЛЬСТВО»</a:t>
            </a:r>
            <a:endParaRPr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3CCDB64-EC20-5F68-48E7-8A9537C3C101}"/>
              </a:ext>
            </a:extLst>
          </p:cNvPr>
          <p:cNvSpPr/>
          <p:nvPr/>
        </p:nvSpPr>
        <p:spPr bwMode="auto">
          <a:xfrm>
            <a:off x="6960096" y="260602"/>
            <a:ext cx="5796347" cy="923330"/>
          </a:xfrm>
          <a:prstGeom prst="rect">
            <a:avLst/>
          </a:prstGeom>
          <a:grp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/>
              <a:t>Подать заявку</a:t>
            </a:r>
          </a:p>
          <a:p>
            <a:pPr>
              <a:defRPr/>
            </a:pPr>
            <a:r>
              <a:rPr lang="ru-RU" dirty="0"/>
              <a:t>1. на Цифровой платформе МСП.РФ</a:t>
            </a:r>
          </a:p>
          <a:p>
            <a:pPr>
              <a:defRPr/>
            </a:pPr>
            <a:r>
              <a:rPr lang="ru-RU" dirty="0"/>
              <a:t>2. в сервисе «Мои субсидии»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18728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 txBox="1"/>
          <p:nvPr/>
        </p:nvSpPr>
        <p:spPr bwMode="auto">
          <a:xfrm>
            <a:off x="210842" y="1233820"/>
            <a:ext cx="5659821" cy="63248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1000"/>
              </a:lnSpc>
              <a:spcBef>
                <a:spcPts val="95"/>
              </a:spcBef>
              <a:defRPr/>
            </a:pP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950" b="1" spc="-80" dirty="0">
                <a:solidFill>
                  <a:srgbClr val="1D1D1B"/>
                </a:solidFill>
                <a:latin typeface="Calibri"/>
                <a:cs typeface="Calibri"/>
              </a:rPr>
              <a:t>Б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У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ЧАЮ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ЩИ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Е  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М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Р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П</a:t>
            </a:r>
            <a:r>
              <a:rPr sz="1950" b="1" spc="-70" dirty="0">
                <a:solidFill>
                  <a:srgbClr val="1D1D1B"/>
                </a:solidFill>
                <a:latin typeface="Calibri"/>
                <a:cs typeface="Calibri"/>
              </a:rPr>
              <a:t>Р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Я</a:t>
            </a:r>
            <a:r>
              <a:rPr sz="1950" b="1" spc="-70" dirty="0">
                <a:solidFill>
                  <a:srgbClr val="1D1D1B"/>
                </a:solidFill>
                <a:latin typeface="Calibri"/>
                <a:cs typeface="Calibri"/>
              </a:rPr>
              <a:t>Т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Я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,</a:t>
            </a:r>
            <a:r>
              <a:rPr sz="1950" b="1" spc="-15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endParaRPr lang="ru-RU" sz="1950" b="1" spc="-155" dirty="0">
              <a:solidFill>
                <a:srgbClr val="1D1D1B"/>
              </a:solidFill>
              <a:latin typeface="Calibri"/>
              <a:cs typeface="Calibri"/>
            </a:endParaRPr>
          </a:p>
          <a:p>
            <a:pPr marL="12700" marR="5080" algn="ctr">
              <a:lnSpc>
                <a:spcPct val="101000"/>
              </a:lnSpc>
              <a:spcBef>
                <a:spcPts val="95"/>
              </a:spcBef>
              <a:defRPr/>
            </a:pP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ПР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ОВ</a:t>
            </a:r>
            <a:r>
              <a:rPr sz="1950" b="1" spc="-125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Д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b="1" spc="-75" dirty="0">
                <a:solidFill>
                  <a:srgbClr val="1D1D1B"/>
                </a:solidFill>
                <a:latin typeface="Calibri"/>
                <a:cs typeface="Calibri"/>
              </a:rPr>
              <a:t>М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Ы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Е  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Ц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НТР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950" b="1" spc="5" dirty="0">
                <a:solidFill>
                  <a:srgbClr val="1D1D1B"/>
                </a:solidFill>
                <a:latin typeface="Calibri"/>
                <a:cs typeface="Calibri"/>
              </a:rPr>
              <a:t>М</a:t>
            </a:r>
            <a:r>
              <a:rPr lang="ru-RU" sz="1950" b="1" spc="-17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ru-RU" sz="1950" b="1" spc="-70" dirty="0">
                <a:solidFill>
                  <a:srgbClr val="1D1D1B"/>
                </a:solidFill>
                <a:latin typeface="Calibri"/>
                <a:cs typeface="Calibri"/>
              </a:rPr>
              <a:t>"</a:t>
            </a:r>
            <a:r>
              <a:rPr sz="1950" b="1" spc="-70" dirty="0">
                <a:solidFill>
                  <a:srgbClr val="1D1D1B"/>
                </a:solidFill>
                <a:latin typeface="Calibri"/>
                <a:cs typeface="Calibri"/>
              </a:rPr>
              <a:t>М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Й</a:t>
            </a:r>
            <a:r>
              <a:rPr sz="1950" b="1" spc="-14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Б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З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sz="1950" b="1" spc="-105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lang="ru-RU" sz="1950" b="1" spc="-145" dirty="0">
                <a:solidFill>
                  <a:srgbClr val="1D1D1B"/>
                </a:solidFill>
                <a:latin typeface="Calibri"/>
                <a:cs typeface="Calibri"/>
              </a:rPr>
              <a:t>"</a:t>
            </a:r>
            <a:endParaRPr sz="195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 bwMode="auto">
          <a:xfrm rot="10800000" flipV="1">
            <a:off x="564601" y="2172979"/>
            <a:ext cx="4704658" cy="573619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algn="ctr">
              <a:lnSpc>
                <a:spcPct val="101000"/>
              </a:lnSpc>
              <a:spcBef>
                <a:spcPts val="80"/>
              </a:spcBef>
              <a:defRPr/>
            </a:pPr>
            <a:r>
              <a:rPr lang="ru-RU" dirty="0">
                <a:latin typeface="Calibri"/>
                <a:cs typeface="Calibri"/>
              </a:rPr>
              <a:t>Запись </a:t>
            </a:r>
            <a:r>
              <a:rPr dirty="0">
                <a:latin typeface="Calibri"/>
                <a:cs typeface="Calibri"/>
              </a:rPr>
              <a:t>на </a:t>
            </a:r>
            <a:r>
              <a:rPr spc="-10" dirty="0" err="1">
                <a:latin typeface="Calibri"/>
                <a:cs typeface="Calibri"/>
              </a:rPr>
              <a:t>офлайн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и </a:t>
            </a:r>
            <a:r>
              <a:rPr spc="5" dirty="0">
                <a:latin typeface="Calibri"/>
                <a:cs typeface="Calibri"/>
              </a:rPr>
              <a:t> </a:t>
            </a:r>
            <a:r>
              <a:rPr spc="-5" dirty="0" err="1">
                <a:latin typeface="Calibri"/>
                <a:cs typeface="Calibri"/>
              </a:rPr>
              <a:t>онлайн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dirty="0" err="1">
                <a:latin typeface="Calibri"/>
                <a:cs typeface="Calibri"/>
              </a:rPr>
              <a:t>обучающие</a:t>
            </a:r>
            <a:r>
              <a:rPr dirty="0">
                <a:latin typeface="Calibri"/>
                <a:cs typeface="Calibri"/>
              </a:rPr>
              <a:t> </a:t>
            </a:r>
            <a:endParaRPr lang="ru-RU" dirty="0">
              <a:latin typeface="Calibri"/>
              <a:cs typeface="Calibri"/>
            </a:endParaRPr>
          </a:p>
          <a:p>
            <a:pPr marL="12700" marR="5080" algn="ctr">
              <a:lnSpc>
                <a:spcPct val="101000"/>
              </a:lnSpc>
              <a:spcBef>
                <a:spcPts val="80"/>
              </a:spcBef>
              <a:defRPr/>
            </a:pPr>
            <a:r>
              <a:rPr spc="-5" dirty="0" err="1">
                <a:latin typeface="Calibri"/>
                <a:cs typeface="Calibri"/>
              </a:rPr>
              <a:t>мероприятия</a:t>
            </a:r>
            <a:r>
              <a:rPr lang="ru-RU" spc="-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в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202</a:t>
            </a:r>
            <a:r>
              <a:rPr lang="ru-RU" dirty="0">
                <a:latin typeface="Calibri"/>
                <a:cs typeface="Calibri"/>
              </a:rPr>
              <a:t>4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spc="-25" dirty="0" err="1">
                <a:latin typeface="Calibri"/>
                <a:cs typeface="Calibri"/>
              </a:rPr>
              <a:t>году</a:t>
            </a:r>
            <a:endParaRPr lang="ru-RU" spc="-25" dirty="0">
              <a:latin typeface="Calibri"/>
              <a:cs typeface="Calibri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247550" y="1098424"/>
            <a:ext cx="5659821" cy="836063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E04D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2" name="Параллелограмм 11"/>
          <p:cNvSpPr/>
          <p:nvPr/>
        </p:nvSpPr>
        <p:spPr bwMode="auto">
          <a:xfrm>
            <a:off x="484626" y="135380"/>
            <a:ext cx="786837" cy="459063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666773" y="226458"/>
            <a:ext cx="356188" cy="400110"/>
          </a:xfrm>
          <a:prstGeom prst="rect">
            <a:avLst/>
          </a:prstGeom>
          <a:grp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cap="all" dirty="0">
                <a:solidFill>
                  <a:schemeClr val="bg1"/>
                </a:solidFill>
                <a:latin typeface="Arial Black"/>
              </a:rPr>
              <a:t>1</a:t>
            </a:r>
            <a:endParaRPr lang="ru-RU" sz="2000" dirty="0">
              <a:latin typeface="Arial Black"/>
            </a:endParaRPr>
          </a:p>
        </p:txBody>
      </p:sp>
      <p:sp>
        <p:nvSpPr>
          <p:cNvPr id="43" name="Параллелограмм 42"/>
          <p:cNvSpPr/>
          <p:nvPr/>
        </p:nvSpPr>
        <p:spPr bwMode="auto">
          <a:xfrm>
            <a:off x="1203158" y="129269"/>
            <a:ext cx="10829420" cy="468397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4" name="Прямоугольник 43"/>
          <p:cNvSpPr/>
          <p:nvPr/>
        </p:nvSpPr>
        <p:spPr bwMode="auto">
          <a:xfrm>
            <a:off x="1333952" y="297430"/>
            <a:ext cx="8435323" cy="369332"/>
          </a:xfrm>
          <a:prstGeom prst="rect">
            <a:avLst/>
          </a:prstGeom>
          <a:grp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cap="all" dirty="0">
                <a:solidFill>
                  <a:schemeClr val="bg1"/>
                </a:solidFill>
                <a:latin typeface="Arial Black"/>
              </a:rPr>
              <a:t>НЕФИНАНСОВЫЕ МЕРЫ ПОДДЕРЖКИ ЦЕНТРА «МОЙ БИЗНЕС»</a:t>
            </a:r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DFE0935E-05BF-D8B2-283A-11F1AAF2E091}"/>
              </a:ext>
            </a:extLst>
          </p:cNvPr>
          <p:cNvSpPr txBox="1"/>
          <p:nvPr/>
        </p:nvSpPr>
        <p:spPr bwMode="auto">
          <a:xfrm>
            <a:off x="92609" y="3804437"/>
            <a:ext cx="5659821" cy="60991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1000"/>
              </a:lnSpc>
              <a:spcBef>
                <a:spcPts val="95"/>
              </a:spcBef>
              <a:defRPr/>
            </a:pPr>
            <a:r>
              <a:rPr lang="ru-RU" sz="1950" b="1" spc="-65" dirty="0">
                <a:solidFill>
                  <a:srgbClr val="1D1D1B"/>
                </a:solidFill>
                <a:cs typeface="Calibri"/>
              </a:rPr>
              <a:t>ПРОГРАММА ПО РАЗМЕЩЕНИЮ И ПРОДВИЖЕНИЮ УСЛУГ НА МАРКЕТПЛЕЙСЕ АВИТО</a:t>
            </a:r>
            <a:endParaRPr lang="ru-RU" sz="1950" dirty="0">
              <a:latin typeface="Calibri"/>
              <a:cs typeface="Calibri"/>
            </a:endParaRPr>
          </a:p>
        </p:txBody>
      </p:sp>
      <p:sp>
        <p:nvSpPr>
          <p:cNvPr id="3" name="Скругленный прямоугольник 9">
            <a:extLst>
              <a:ext uri="{FF2B5EF4-FFF2-40B4-BE49-F238E27FC236}">
                <a16:creationId xmlns:a16="http://schemas.microsoft.com/office/drawing/2014/main" id="{D4C0933B-A443-6EF4-10ED-C4D0C4D517FF}"/>
              </a:ext>
            </a:extLst>
          </p:cNvPr>
          <p:cNvSpPr/>
          <p:nvPr/>
        </p:nvSpPr>
        <p:spPr bwMode="auto">
          <a:xfrm>
            <a:off x="129317" y="3669041"/>
            <a:ext cx="5659821" cy="836063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E04D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E6A157-9AB8-E4BE-408B-602ADACE8042}"/>
              </a:ext>
            </a:extLst>
          </p:cNvPr>
          <p:cNvSpPr txBox="1"/>
          <p:nvPr/>
        </p:nvSpPr>
        <p:spPr>
          <a:xfrm>
            <a:off x="400490" y="4629269"/>
            <a:ext cx="538864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Предпринимателям и самозанятым доступно удвоение рекламного бюджета на продвижение своих объявлений на площадке. Первый платеж – не менее 3 000 рублей. Максимальная сумма бонусов за программу – 22 000 рублей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B257F451-8D3A-6DAE-B4C0-50CB908C12BB}"/>
              </a:ext>
            </a:extLst>
          </p:cNvPr>
          <p:cNvGrpSpPr/>
          <p:nvPr/>
        </p:nvGrpSpPr>
        <p:grpSpPr bwMode="auto">
          <a:xfrm>
            <a:off x="6071343" y="851036"/>
            <a:ext cx="5755889" cy="1152047"/>
            <a:chOff x="9207794" y="1270782"/>
            <a:chExt cx="5753428" cy="1067838"/>
          </a:xfrm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EF63CA26-CAC0-2443-AD05-18D99306441E}"/>
                </a:ext>
              </a:extLst>
            </p:cNvPr>
            <p:cNvSpPr/>
            <p:nvPr/>
          </p:nvSpPr>
          <p:spPr bwMode="auto">
            <a:xfrm>
              <a:off x="9207794" y="1615004"/>
              <a:ext cx="5659821" cy="65184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12700" marR="5080" algn="ctr">
                <a:lnSpc>
                  <a:spcPct val="101000"/>
                </a:lnSpc>
                <a:spcBef>
                  <a:spcPts val="80"/>
                </a:spcBef>
                <a:defRPr/>
              </a:pPr>
              <a:r>
                <a:rPr lang="ru-RU" b="1" dirty="0">
                  <a:cs typeface="Calibri"/>
                </a:rPr>
                <a:t>ПРЕДОСТАВЛЕНИЕ БЕСПЛАТНОГО ДОСТУПА </a:t>
              </a:r>
              <a:endParaRPr dirty="0"/>
            </a:p>
            <a:p>
              <a:pPr marL="12700" marR="5080" algn="ctr">
                <a:lnSpc>
                  <a:spcPct val="101000"/>
                </a:lnSpc>
                <a:spcBef>
                  <a:spcPts val="80"/>
                </a:spcBef>
                <a:defRPr/>
              </a:pPr>
              <a:r>
                <a:rPr lang="ru-RU" b="1" dirty="0">
                  <a:cs typeface="Calibri"/>
                </a:rPr>
                <a:t>К СИСТЕМЕ ЭЛЕКТРОННОГО ДОКУМЕНТООБОРОТА</a:t>
              </a:r>
              <a:endParaRPr dirty="0"/>
            </a:p>
          </p:txBody>
        </p:sp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id="{7349FB94-28B4-11B3-ABC2-BA57C55D88D5}"/>
                </a:ext>
              </a:extLst>
            </p:cNvPr>
            <p:cNvGrpSpPr/>
            <p:nvPr/>
          </p:nvGrpSpPr>
          <p:grpSpPr bwMode="auto">
            <a:xfrm>
              <a:off x="9301401" y="1270782"/>
              <a:ext cx="5659821" cy="1067838"/>
              <a:chOff x="-3946200" y="3510604"/>
              <a:chExt cx="5659821" cy="1067838"/>
            </a:xfrm>
          </p:grpSpPr>
          <p:sp>
            <p:nvSpPr>
              <p:cNvPr id="30" name="Скругленный прямоугольник 52">
                <a:extLst>
                  <a:ext uri="{FF2B5EF4-FFF2-40B4-BE49-F238E27FC236}">
                    <a16:creationId xmlns:a16="http://schemas.microsoft.com/office/drawing/2014/main" id="{B2315AEB-00C1-C951-D16C-C0AF3BE9F3B2}"/>
                  </a:ext>
                </a:extLst>
              </p:cNvPr>
              <p:cNvSpPr/>
              <p:nvPr/>
            </p:nvSpPr>
            <p:spPr bwMode="auto">
              <a:xfrm>
                <a:off x="-3946200" y="3742379"/>
                <a:ext cx="5659821" cy="836063"/>
              </a:xfrm>
              <a:prstGeom prst="roundRect">
                <a:avLst>
                  <a:gd name="adj" fmla="val 16667"/>
                </a:avLst>
              </a:prstGeom>
              <a:noFill/>
              <a:ln w="57150">
                <a:solidFill>
                  <a:srgbClr val="E04D3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 dirty="0"/>
              </a:p>
            </p:txBody>
          </p:sp>
          <p:grpSp>
            <p:nvGrpSpPr>
              <p:cNvPr id="31" name="Группа 30">
                <a:extLst>
                  <a:ext uri="{FF2B5EF4-FFF2-40B4-BE49-F238E27FC236}">
                    <a16:creationId xmlns:a16="http://schemas.microsoft.com/office/drawing/2014/main" id="{CE529322-7406-0576-0218-8ADE6120CD3A}"/>
                  </a:ext>
                </a:extLst>
              </p:cNvPr>
              <p:cNvGrpSpPr/>
              <p:nvPr/>
            </p:nvGrpSpPr>
            <p:grpSpPr bwMode="auto">
              <a:xfrm>
                <a:off x="850422" y="3510604"/>
                <a:ext cx="816395" cy="408623"/>
                <a:chOff x="850422" y="3510604"/>
                <a:chExt cx="816395" cy="408623"/>
              </a:xfrm>
            </p:grpSpPr>
            <p:sp>
              <p:nvSpPr>
                <p:cNvPr id="32" name="Скругленный прямоугольник 14">
                  <a:extLst>
                    <a:ext uri="{FF2B5EF4-FFF2-40B4-BE49-F238E27FC236}">
                      <a16:creationId xmlns:a16="http://schemas.microsoft.com/office/drawing/2014/main" id="{E0D6CA2A-0048-7E9C-D540-563FAA091842}"/>
                    </a:ext>
                  </a:extLst>
                </p:cNvPr>
                <p:cNvSpPr/>
                <p:nvPr/>
              </p:nvSpPr>
              <p:spPr bwMode="auto">
                <a:xfrm>
                  <a:off x="887391" y="3524622"/>
                  <a:ext cx="751513" cy="380588"/>
                </a:xfrm>
                <a:prstGeom prst="flowChartAlternateProcess">
                  <a:avLst/>
                </a:prstGeom>
                <a:solidFill>
                  <a:srgbClr val="E04D39"/>
                </a:solidFill>
                <a:ln w="57150">
                  <a:solidFill>
                    <a:srgbClr val="E04D3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ru-RU" sz="1600"/>
                </a:p>
              </p:txBody>
            </p:sp>
            <p:sp>
              <p:nvSpPr>
                <p:cNvPr id="33" name="Прямоугольник 1">
                  <a:extLst>
                    <a:ext uri="{FF2B5EF4-FFF2-40B4-BE49-F238E27FC236}">
                      <a16:creationId xmlns:a16="http://schemas.microsoft.com/office/drawing/2014/main" id="{F050FCC9-D1C7-486E-C134-083C4BE46B00}"/>
                    </a:ext>
                  </a:extLst>
                </p:cNvPr>
                <p:cNvSpPr/>
                <p:nvPr/>
              </p:nvSpPr>
              <p:spPr bwMode="auto">
                <a:xfrm>
                  <a:off x="850422" y="3510604"/>
                  <a:ext cx="816395" cy="408623"/>
                </a:xfrm>
                <a:prstGeom prst="flowChartAlternateProcess">
                  <a:avLst/>
                </a:prstGeom>
                <a:grpFill/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:r>
                    <a:rPr lang="ru-RU" b="1" spc="5" dirty="0">
                      <a:solidFill>
                        <a:schemeClr val="bg1"/>
                      </a:solidFill>
                      <a:cs typeface="Calibri"/>
                    </a:rPr>
                    <a:t>СМСП</a:t>
                  </a:r>
                  <a:endParaRPr lang="ru-RU" b="1" dirty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B9BF023F-630F-1FBE-E9D7-F239076CF4F1}"/>
              </a:ext>
            </a:extLst>
          </p:cNvPr>
          <p:cNvSpPr txBox="1"/>
          <p:nvPr/>
        </p:nvSpPr>
        <p:spPr bwMode="auto">
          <a:xfrm flipH="1">
            <a:off x="6323972" y="2030776"/>
            <a:ext cx="54754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Услуга включает в себя доступ к сервису по передаче данных и пакет исходящих документов для взаимодействия с контрагентами в системе электронного документооборота (в количестве до 600 штук) сроком на 1 год.</a:t>
            </a:r>
          </a:p>
        </p:txBody>
      </p:sp>
      <p:sp>
        <p:nvSpPr>
          <p:cNvPr id="35" name="object 4">
            <a:extLst>
              <a:ext uri="{FF2B5EF4-FFF2-40B4-BE49-F238E27FC236}">
                <a16:creationId xmlns:a16="http://schemas.microsoft.com/office/drawing/2014/main" id="{0EFE92F1-4F4D-E3F9-E391-6BEEBBF6BDA8}"/>
              </a:ext>
            </a:extLst>
          </p:cNvPr>
          <p:cNvSpPr txBox="1"/>
          <p:nvPr/>
        </p:nvSpPr>
        <p:spPr bwMode="auto">
          <a:xfrm>
            <a:off x="6550317" y="4672871"/>
            <a:ext cx="5292725" cy="84446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 err="1">
                <a:solidFill>
                  <a:srgbClr val="1D1D1B"/>
                </a:solidFill>
                <a:latin typeface="Calibri"/>
                <a:cs typeface="Calibri"/>
              </a:rPr>
              <a:t>Предоставление</a:t>
            </a:r>
            <a:r>
              <a:rPr spc="3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pc="-5" dirty="0" err="1">
                <a:solidFill>
                  <a:srgbClr val="1D1D1B"/>
                </a:solidFill>
                <a:latin typeface="Calibri"/>
                <a:cs typeface="Calibri"/>
              </a:rPr>
              <a:t>бесплатного</a:t>
            </a:r>
            <a:r>
              <a:rPr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D1D1B"/>
                </a:solidFill>
                <a:latin typeface="Calibri"/>
                <a:cs typeface="Calibri"/>
              </a:rPr>
              <a:t>доступа</a:t>
            </a:r>
            <a:r>
              <a:rPr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D1D1B"/>
                </a:solidFill>
                <a:latin typeface="Calibri"/>
                <a:cs typeface="Calibri"/>
              </a:rPr>
              <a:t>к</a:t>
            </a:r>
            <a:endParaRPr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>
                <a:solidFill>
                  <a:srgbClr val="1D1D1B"/>
                </a:solidFill>
                <a:latin typeface="Calibri"/>
                <a:cs typeface="Calibri"/>
              </a:rPr>
              <a:t>сервису</a:t>
            </a:r>
            <a:r>
              <a:rPr spc="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D1D1B"/>
                </a:solidFill>
                <a:latin typeface="Calibri"/>
                <a:cs typeface="Calibri"/>
              </a:rPr>
              <a:t>для</a:t>
            </a:r>
            <a:r>
              <a:rPr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D1D1B"/>
                </a:solidFill>
                <a:latin typeface="Calibri"/>
                <a:cs typeface="Calibri"/>
              </a:rPr>
              <a:t>сдачи </a:t>
            </a:r>
            <a:r>
              <a:rPr spc="-5" dirty="0">
                <a:solidFill>
                  <a:srgbClr val="1D1D1B"/>
                </a:solidFill>
                <a:latin typeface="Calibri"/>
                <a:cs typeface="Calibri"/>
              </a:rPr>
              <a:t>отчетности </a:t>
            </a:r>
            <a:r>
              <a:rPr dirty="0">
                <a:solidFill>
                  <a:srgbClr val="1D1D1B"/>
                </a:solidFill>
                <a:latin typeface="Calibri"/>
                <a:cs typeface="Calibri"/>
              </a:rPr>
              <a:t>на </a:t>
            </a:r>
            <a:r>
              <a:rPr spc="-15" dirty="0" err="1">
                <a:solidFill>
                  <a:srgbClr val="1D1D1B"/>
                </a:solidFill>
                <a:latin typeface="Calibri"/>
                <a:cs typeface="Calibri"/>
              </a:rPr>
              <a:t>один</a:t>
            </a:r>
            <a:r>
              <a:rPr spc="-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pc="-30" dirty="0" err="1">
                <a:solidFill>
                  <a:srgbClr val="1D1D1B"/>
                </a:solidFill>
                <a:latin typeface="Calibri"/>
                <a:cs typeface="Calibri"/>
              </a:rPr>
              <a:t>год</a:t>
            </a:r>
            <a:r>
              <a:rPr lang="ru-RU" spc="-30" dirty="0">
                <a:solidFill>
                  <a:srgbClr val="1D1D1B"/>
                </a:solidFill>
                <a:latin typeface="Calibri"/>
                <a:cs typeface="Calibri"/>
              </a:rPr>
              <a:t>  с предоставлением ЭЦП.  </a:t>
            </a:r>
          </a:p>
        </p:txBody>
      </p:sp>
      <p:sp>
        <p:nvSpPr>
          <p:cNvPr id="36" name="object 22">
            <a:extLst>
              <a:ext uri="{FF2B5EF4-FFF2-40B4-BE49-F238E27FC236}">
                <a16:creationId xmlns:a16="http://schemas.microsoft.com/office/drawing/2014/main" id="{C84FA615-6520-6E63-199B-BCEB8C3FFE13}"/>
              </a:ext>
            </a:extLst>
          </p:cNvPr>
          <p:cNvSpPr txBox="1"/>
          <p:nvPr/>
        </p:nvSpPr>
        <p:spPr bwMode="auto">
          <a:xfrm>
            <a:off x="6396749" y="3775894"/>
            <a:ext cx="5599863" cy="85337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algn="just">
              <a:lnSpc>
                <a:spcPct val="101099"/>
              </a:lnSpc>
              <a:spcBef>
                <a:spcPts val="80"/>
              </a:spcBef>
            </a:pPr>
            <a:r>
              <a:rPr lang="ru-RU" b="1" dirty="0">
                <a:latin typeface="Calibri"/>
                <a:cs typeface="Calibri"/>
              </a:rPr>
              <a:t>ПРЕДОСТАВЛЕНИЕ БЕСПЛАТНОГО  ДОСТУПА</a:t>
            </a:r>
          </a:p>
          <a:p>
            <a:pPr marL="12700" marR="5080" algn="just">
              <a:lnSpc>
                <a:spcPct val="101099"/>
              </a:lnSpc>
              <a:spcBef>
                <a:spcPts val="80"/>
              </a:spcBef>
            </a:pPr>
            <a:r>
              <a:rPr lang="ru-RU" b="1" dirty="0">
                <a:latin typeface="Calibri"/>
                <a:cs typeface="Calibri"/>
              </a:rPr>
              <a:t>К СЕРВИСУ ДЛЯ СДАЧИ ОТЧЕТНОСТИ  В ФНС, ПФР, ФСС, РОССТАТ, ЦБ РФ (на выбор) НА ОДИН ГОД</a:t>
            </a:r>
            <a:endParaRPr lang="ru-RU" dirty="0">
              <a:latin typeface="Calibri"/>
              <a:cs typeface="Calibri"/>
            </a:endParaRPr>
          </a:p>
        </p:txBody>
      </p:sp>
      <p:sp>
        <p:nvSpPr>
          <p:cNvPr id="37" name="Скругленный прямоугольник 52">
            <a:extLst>
              <a:ext uri="{FF2B5EF4-FFF2-40B4-BE49-F238E27FC236}">
                <a16:creationId xmlns:a16="http://schemas.microsoft.com/office/drawing/2014/main" id="{550D1851-0DFB-3CF0-A6DD-36D9831FA22E}"/>
              </a:ext>
            </a:extLst>
          </p:cNvPr>
          <p:cNvSpPr/>
          <p:nvPr/>
        </p:nvSpPr>
        <p:spPr bwMode="auto">
          <a:xfrm>
            <a:off x="6224424" y="3732292"/>
            <a:ext cx="5838259" cy="896977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E04D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8" name="Прямоугольник 1">
            <a:extLst>
              <a:ext uri="{FF2B5EF4-FFF2-40B4-BE49-F238E27FC236}">
                <a16:creationId xmlns:a16="http://schemas.microsoft.com/office/drawing/2014/main" id="{4216AC8E-22C4-6378-9ED7-2346733DACFD}"/>
              </a:ext>
            </a:extLst>
          </p:cNvPr>
          <p:cNvSpPr/>
          <p:nvPr/>
        </p:nvSpPr>
        <p:spPr bwMode="auto">
          <a:xfrm>
            <a:off x="11624381" y="2523598"/>
            <a:ext cx="816395" cy="408623"/>
          </a:xfrm>
          <a:prstGeom prst="flowChartAlternateProcess">
            <a:avLst/>
          </a:prstGeom>
          <a:grp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spc="5" dirty="0">
                <a:solidFill>
                  <a:schemeClr val="bg1"/>
                </a:solidFill>
                <a:cs typeface="Calibri"/>
              </a:rPr>
              <a:t>СМСП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8" name="Параллелограмм 27"/>
          <p:cNvSpPr/>
          <p:nvPr/>
        </p:nvSpPr>
        <p:spPr bwMode="auto">
          <a:xfrm>
            <a:off x="1306806" y="4885992"/>
            <a:ext cx="3461138" cy="794414"/>
          </a:xfrm>
          <a:prstGeom prst="parallelogram">
            <a:avLst>
              <a:gd name="adj" fmla="val 25000"/>
            </a:avLst>
          </a:prstGeom>
          <a:solidFill>
            <a:srgbClr val="F4E9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Параллелограмм 21"/>
          <p:cNvSpPr/>
          <p:nvPr/>
        </p:nvSpPr>
        <p:spPr bwMode="auto">
          <a:xfrm>
            <a:off x="210842" y="234454"/>
            <a:ext cx="783928" cy="475161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424288" y="271979"/>
            <a:ext cx="356188" cy="400110"/>
          </a:xfrm>
          <a:prstGeom prst="rect">
            <a:avLst/>
          </a:prstGeom>
          <a:grp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cap="all" dirty="0">
                <a:solidFill>
                  <a:schemeClr val="bg1"/>
                </a:solidFill>
                <a:latin typeface="Arial Black"/>
              </a:rPr>
              <a:t>2</a:t>
            </a:r>
            <a:endParaRPr lang="ru-RU" sz="2000" dirty="0">
              <a:latin typeface="Arial Black"/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322524" y="1395632"/>
            <a:ext cx="51262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  <a:defRPr/>
            </a:pPr>
            <a:r>
              <a:rPr lang="ru-RU" b="1">
                <a:solidFill>
                  <a:srgbClr val="562212"/>
                </a:solidFill>
                <a:cs typeface="Calibri"/>
              </a:rPr>
              <a:t>ПОВЫШЕНИЕ</a:t>
            </a:r>
            <a:r>
              <a:rPr lang="ru-RU" b="1" spc="-55">
                <a:solidFill>
                  <a:srgbClr val="562212"/>
                </a:solidFill>
                <a:cs typeface="Calibri"/>
              </a:rPr>
              <a:t> </a:t>
            </a:r>
            <a:r>
              <a:rPr lang="ru-RU" b="1">
                <a:solidFill>
                  <a:srgbClr val="562212"/>
                </a:solidFill>
                <a:cs typeface="Calibri"/>
              </a:rPr>
              <a:t>КВАЛИФИКАЦИИ</a:t>
            </a:r>
            <a:r>
              <a:rPr lang="ru-RU" b="1" spc="-25">
                <a:solidFill>
                  <a:srgbClr val="562212"/>
                </a:solidFill>
                <a:cs typeface="Calibri"/>
              </a:rPr>
              <a:t> СОТРУДНИКОВ</a:t>
            </a:r>
            <a:r>
              <a:rPr lang="ru-RU" b="1" spc="-60">
                <a:solidFill>
                  <a:srgbClr val="562212"/>
                </a:solidFill>
                <a:cs typeface="Calibri"/>
              </a:rPr>
              <a:t> </a:t>
            </a:r>
            <a:r>
              <a:rPr lang="ru-RU" b="1" spc="-25">
                <a:solidFill>
                  <a:srgbClr val="562212"/>
                </a:solidFill>
                <a:cs typeface="Calibri"/>
              </a:rPr>
              <a:t>СУБЪЕКТА </a:t>
            </a:r>
            <a:r>
              <a:rPr lang="ru-RU" b="1" spc="-425">
                <a:solidFill>
                  <a:srgbClr val="562212"/>
                </a:solidFill>
                <a:cs typeface="Calibri"/>
              </a:rPr>
              <a:t> </a:t>
            </a:r>
            <a:r>
              <a:rPr lang="ru-RU" b="1">
                <a:solidFill>
                  <a:srgbClr val="562212"/>
                </a:solidFill>
                <a:cs typeface="Calibri"/>
              </a:rPr>
              <a:t>МСП</a:t>
            </a:r>
            <a:r>
              <a:rPr lang="ru-RU" b="1" spc="-10">
                <a:solidFill>
                  <a:srgbClr val="562212"/>
                </a:solidFill>
                <a:cs typeface="Calibri"/>
              </a:rPr>
              <a:t> </a:t>
            </a:r>
            <a:r>
              <a:rPr lang="ru-RU" b="1">
                <a:solidFill>
                  <a:srgbClr val="562212"/>
                </a:solidFill>
                <a:cs typeface="Calibri"/>
              </a:rPr>
              <a:t>ПО</a:t>
            </a:r>
            <a:r>
              <a:rPr lang="ru-RU" b="1" spc="-20">
                <a:solidFill>
                  <a:srgbClr val="562212"/>
                </a:solidFill>
                <a:cs typeface="Calibri"/>
              </a:rPr>
              <a:t> </a:t>
            </a:r>
            <a:r>
              <a:rPr lang="ru-RU" b="1" spc="-25">
                <a:solidFill>
                  <a:srgbClr val="562212"/>
                </a:solidFill>
                <a:cs typeface="Calibri"/>
              </a:rPr>
              <a:t>РАБОТЕ</a:t>
            </a:r>
            <a:r>
              <a:rPr lang="ru-RU" b="1" spc="-50">
                <a:solidFill>
                  <a:srgbClr val="562212"/>
                </a:solidFill>
                <a:cs typeface="Calibri"/>
              </a:rPr>
              <a:t> </a:t>
            </a:r>
            <a:r>
              <a:rPr lang="ru-RU" b="1">
                <a:solidFill>
                  <a:srgbClr val="562212"/>
                </a:solidFill>
                <a:cs typeface="Calibri"/>
              </a:rPr>
              <a:t>НА МАРКЕТПЛЕЙСАХ</a:t>
            </a:r>
            <a:endParaRPr lang="ru-RU">
              <a:solidFill>
                <a:srgbClr val="562212"/>
              </a:solidFill>
              <a:cs typeface="Calibri"/>
            </a:endParaRPr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257642" y="2384100"/>
            <a:ext cx="5000158" cy="2578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just">
              <a:lnSpc>
                <a:spcPct val="101000"/>
              </a:lnSpc>
              <a:spcBef>
                <a:spcPts val="80"/>
              </a:spcBef>
              <a:defRPr/>
            </a:pPr>
            <a:r>
              <a:rPr lang="ru-RU" spc="10" dirty="0">
                <a:solidFill>
                  <a:srgbClr val="1D1D1B"/>
                </a:solidFill>
                <a:cs typeface="Calibri"/>
              </a:rPr>
              <a:t>Повышение </a:t>
            </a:r>
            <a:r>
              <a:rPr lang="ru-RU" dirty="0">
                <a:solidFill>
                  <a:srgbClr val="1D1D1B"/>
                </a:solidFill>
                <a:cs typeface="Calibri"/>
              </a:rPr>
              <a:t>квалификации </a:t>
            </a:r>
            <a:r>
              <a:rPr lang="ru-RU" spc="-10" dirty="0">
                <a:solidFill>
                  <a:srgbClr val="1D1D1B"/>
                </a:solidFill>
                <a:cs typeface="Calibri"/>
              </a:rPr>
              <a:t>одного сотрудника </a:t>
            </a:r>
            <a:r>
              <a:rPr lang="ru-RU" spc="-5" dirty="0">
                <a:solidFill>
                  <a:srgbClr val="1D1D1B"/>
                </a:solidFill>
                <a:cs typeface="Calibri"/>
              </a:rPr>
              <a:t> </a:t>
            </a:r>
            <a:r>
              <a:rPr lang="ru-RU" spc="5" dirty="0">
                <a:solidFill>
                  <a:srgbClr val="1D1D1B"/>
                </a:solidFill>
                <a:cs typeface="Calibri"/>
              </a:rPr>
              <a:t>субъекта МСП на</a:t>
            </a:r>
            <a:r>
              <a:rPr lang="ru-RU" spc="10" dirty="0">
                <a:solidFill>
                  <a:srgbClr val="1D1D1B"/>
                </a:solidFill>
                <a:cs typeface="Calibri"/>
              </a:rPr>
              <a:t> </a:t>
            </a:r>
            <a:r>
              <a:rPr lang="ru-RU" spc="5" dirty="0">
                <a:solidFill>
                  <a:srgbClr val="1D1D1B"/>
                </a:solidFill>
                <a:cs typeface="Calibri"/>
              </a:rPr>
              <a:t>безвозмездной</a:t>
            </a:r>
            <a:r>
              <a:rPr lang="ru-RU" spc="-10" dirty="0">
                <a:solidFill>
                  <a:srgbClr val="1D1D1B"/>
                </a:solidFill>
                <a:cs typeface="Calibri"/>
              </a:rPr>
              <a:t> </a:t>
            </a:r>
            <a:r>
              <a:rPr lang="ru-RU" spc="5" dirty="0">
                <a:solidFill>
                  <a:srgbClr val="1D1D1B"/>
                </a:solidFill>
                <a:cs typeface="Calibri"/>
              </a:rPr>
              <a:t>основе по работе на маркетплейсах:</a:t>
            </a:r>
            <a:endParaRPr dirty="0"/>
          </a:p>
          <a:p>
            <a:pPr marL="12700" marR="5080" algn="just">
              <a:lnSpc>
                <a:spcPct val="101000"/>
              </a:lnSpc>
              <a:spcBef>
                <a:spcPts val="80"/>
              </a:spcBef>
              <a:defRPr/>
            </a:pPr>
            <a:endParaRPr lang="ru-RU" sz="1000" spc="5" dirty="0">
              <a:solidFill>
                <a:srgbClr val="1D1D1B"/>
              </a:solidFill>
              <a:cs typeface="Calibri"/>
            </a:endParaRPr>
          </a:p>
          <a:p>
            <a:pPr marL="298450" marR="5080" indent="-285750" algn="ctr">
              <a:lnSpc>
                <a:spcPct val="101000"/>
              </a:lnSpc>
              <a:spcBef>
                <a:spcPts val="80"/>
              </a:spcBef>
              <a:buFont typeface="Arial"/>
              <a:buChar char="•"/>
              <a:defRPr/>
            </a:pPr>
            <a:r>
              <a:rPr lang="ru-RU" b="1" spc="5" dirty="0" err="1">
                <a:solidFill>
                  <a:srgbClr val="C00000"/>
                </a:solidFill>
                <a:cs typeface="Calibri"/>
              </a:rPr>
              <a:t>Wildberries</a:t>
            </a:r>
            <a:r>
              <a:rPr lang="ru-RU" b="1" spc="5" dirty="0">
                <a:solidFill>
                  <a:srgbClr val="C00000"/>
                </a:solidFill>
                <a:cs typeface="Calibri"/>
              </a:rPr>
              <a:t>, </a:t>
            </a:r>
            <a:endParaRPr lang="en-US" b="1" spc="5" dirty="0">
              <a:solidFill>
                <a:srgbClr val="C00000"/>
              </a:solidFill>
              <a:cs typeface="Calibri"/>
            </a:endParaRPr>
          </a:p>
          <a:p>
            <a:pPr marL="298450" marR="5080" indent="-285750" algn="ctr">
              <a:lnSpc>
                <a:spcPct val="101000"/>
              </a:lnSpc>
              <a:spcBef>
                <a:spcPts val="80"/>
              </a:spcBef>
              <a:buFont typeface="Arial"/>
              <a:buChar char="•"/>
              <a:defRPr/>
            </a:pPr>
            <a:r>
              <a:rPr lang="ru-RU" b="1" spc="5" dirty="0" err="1">
                <a:solidFill>
                  <a:srgbClr val="C00000"/>
                </a:solidFill>
                <a:cs typeface="Calibri"/>
              </a:rPr>
              <a:t>Ozon</a:t>
            </a:r>
            <a:r>
              <a:rPr lang="ru-RU" b="1" spc="5" dirty="0">
                <a:solidFill>
                  <a:srgbClr val="C00000"/>
                </a:solidFill>
                <a:cs typeface="Calibri"/>
              </a:rPr>
              <a:t>, </a:t>
            </a:r>
            <a:endParaRPr lang="en-US" b="1" spc="5" dirty="0">
              <a:solidFill>
                <a:srgbClr val="C00000"/>
              </a:solidFill>
              <a:cs typeface="Calibri"/>
            </a:endParaRPr>
          </a:p>
          <a:p>
            <a:pPr marL="298450" marR="5080" indent="-285750" algn="ctr">
              <a:lnSpc>
                <a:spcPct val="101000"/>
              </a:lnSpc>
              <a:spcBef>
                <a:spcPts val="80"/>
              </a:spcBef>
              <a:buFont typeface="Arial"/>
              <a:buChar char="•"/>
              <a:defRPr/>
            </a:pPr>
            <a:r>
              <a:rPr lang="en-US" b="1" spc="5" dirty="0">
                <a:solidFill>
                  <a:srgbClr val="C00000"/>
                </a:solidFill>
                <a:cs typeface="Calibri"/>
              </a:rPr>
              <a:t>Kazan</a:t>
            </a:r>
            <a:r>
              <a:rPr lang="ru-RU" b="1" spc="5" dirty="0">
                <a:solidFill>
                  <a:srgbClr val="C00000"/>
                </a:solidFill>
                <a:cs typeface="Calibri"/>
              </a:rPr>
              <a:t>Express, </a:t>
            </a:r>
            <a:endParaRPr lang="en-US" b="1" spc="5" dirty="0">
              <a:solidFill>
                <a:srgbClr val="C00000"/>
              </a:solidFill>
              <a:cs typeface="Calibri"/>
            </a:endParaRPr>
          </a:p>
          <a:p>
            <a:pPr marL="298450" marR="5080" indent="-285750" algn="ctr">
              <a:lnSpc>
                <a:spcPct val="101000"/>
              </a:lnSpc>
              <a:spcBef>
                <a:spcPts val="80"/>
              </a:spcBef>
              <a:buFont typeface="Arial"/>
              <a:buChar char="•"/>
              <a:defRPr/>
            </a:pPr>
            <a:r>
              <a:rPr lang="ru-RU" b="1" spc="5" dirty="0">
                <a:solidFill>
                  <a:srgbClr val="C00000"/>
                </a:solidFill>
                <a:cs typeface="Calibri"/>
              </a:rPr>
              <a:t>Яндекс. Маркет  </a:t>
            </a:r>
            <a:endParaRPr dirty="0"/>
          </a:p>
          <a:p>
            <a:pPr marL="298450" marR="5080" indent="-285750" algn="ctr">
              <a:lnSpc>
                <a:spcPct val="101000"/>
              </a:lnSpc>
              <a:spcBef>
                <a:spcPts val="80"/>
              </a:spcBef>
              <a:buFont typeface="Arial"/>
              <a:buChar char="•"/>
              <a:defRPr/>
            </a:pPr>
            <a:endParaRPr lang="ru-RU" b="1" spc="5" dirty="0">
              <a:solidFill>
                <a:srgbClr val="C00000"/>
              </a:solidFill>
              <a:cs typeface="Calibri"/>
            </a:endParaRPr>
          </a:p>
        </p:txBody>
      </p:sp>
      <p:sp>
        <p:nvSpPr>
          <p:cNvPr id="31" name="Прямоугольник 30"/>
          <p:cNvSpPr/>
          <p:nvPr/>
        </p:nvSpPr>
        <p:spPr bwMode="auto">
          <a:xfrm>
            <a:off x="1424372" y="4924738"/>
            <a:ext cx="3839961" cy="655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80"/>
              </a:spcBef>
              <a:defRPr/>
            </a:pPr>
            <a:r>
              <a:rPr lang="ru-RU" dirty="0">
                <a:solidFill>
                  <a:srgbClr val="1D1D1B"/>
                </a:solidFill>
                <a:cs typeface="Calibri"/>
              </a:rPr>
              <a:t>С получением</a:t>
            </a:r>
            <a:r>
              <a:rPr lang="ru-RU" spc="-15" dirty="0">
                <a:solidFill>
                  <a:srgbClr val="1D1D1B"/>
                </a:solidFill>
                <a:cs typeface="Calibri"/>
              </a:rPr>
              <a:t> </a:t>
            </a:r>
            <a:r>
              <a:rPr lang="ru-RU" b="1" spc="-5" dirty="0">
                <a:solidFill>
                  <a:srgbClr val="C00000"/>
                </a:solidFill>
                <a:cs typeface="Calibri"/>
              </a:rPr>
              <a:t>удостоверения</a:t>
            </a:r>
            <a:r>
              <a:rPr lang="ru-RU" b="1" spc="-10" dirty="0">
                <a:solidFill>
                  <a:srgbClr val="1D1D1B"/>
                </a:solidFill>
                <a:cs typeface="Calibri"/>
              </a:rPr>
              <a:t> </a:t>
            </a:r>
          </a:p>
          <a:p>
            <a:pPr marL="12700" marR="5080">
              <a:lnSpc>
                <a:spcPct val="101000"/>
              </a:lnSpc>
              <a:spcBef>
                <a:spcPts val="80"/>
              </a:spcBef>
              <a:defRPr/>
            </a:pPr>
            <a:r>
              <a:rPr lang="ru-RU" spc="-10" dirty="0">
                <a:solidFill>
                  <a:srgbClr val="1D1D1B"/>
                </a:solidFill>
                <a:cs typeface="Calibri"/>
              </a:rPr>
              <a:t>о</a:t>
            </a:r>
            <a:r>
              <a:rPr lang="ru-RU" b="1" spc="-10" dirty="0">
                <a:solidFill>
                  <a:srgbClr val="1D1D1B"/>
                </a:solidFill>
                <a:cs typeface="Calibri"/>
              </a:rPr>
              <a:t> </a:t>
            </a:r>
            <a:r>
              <a:rPr lang="ru-RU" spc="5" dirty="0">
                <a:solidFill>
                  <a:srgbClr val="1D1D1B"/>
                </a:solidFill>
                <a:cs typeface="Calibri"/>
              </a:rPr>
              <a:t>повышении квалификации</a:t>
            </a:r>
            <a:endParaRPr dirty="0"/>
          </a:p>
        </p:txBody>
      </p:sp>
      <p:grpSp>
        <p:nvGrpSpPr>
          <p:cNvPr id="32" name="Группа 31"/>
          <p:cNvGrpSpPr/>
          <p:nvPr/>
        </p:nvGrpSpPr>
        <p:grpSpPr bwMode="auto">
          <a:xfrm>
            <a:off x="195873" y="970116"/>
            <a:ext cx="5659821" cy="1119280"/>
            <a:chOff x="-7065963" y="3416693"/>
            <a:chExt cx="5659821" cy="1119280"/>
          </a:xfrm>
        </p:grpSpPr>
        <p:sp>
          <p:nvSpPr>
            <p:cNvPr id="33" name="Скругленный прямоугольник 32"/>
            <p:cNvSpPr/>
            <p:nvPr/>
          </p:nvSpPr>
          <p:spPr bwMode="auto">
            <a:xfrm>
              <a:off x="-7065963" y="3699910"/>
              <a:ext cx="5659821" cy="836063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E04D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34" name="Группа 33"/>
            <p:cNvGrpSpPr/>
            <p:nvPr/>
          </p:nvGrpSpPr>
          <p:grpSpPr bwMode="auto">
            <a:xfrm>
              <a:off x="-2360761" y="3416693"/>
              <a:ext cx="816395" cy="408623"/>
              <a:chOff x="-2360761" y="3416693"/>
              <a:chExt cx="816395" cy="408623"/>
            </a:xfrm>
          </p:grpSpPr>
          <p:sp>
            <p:nvSpPr>
              <p:cNvPr id="35" name="Скругленный прямоугольник 14"/>
              <p:cNvSpPr/>
              <p:nvPr/>
            </p:nvSpPr>
            <p:spPr bwMode="auto">
              <a:xfrm>
                <a:off x="-2328320" y="3430710"/>
                <a:ext cx="751513" cy="380588"/>
              </a:xfrm>
              <a:prstGeom prst="flowChartAlternateProcess">
                <a:avLst/>
              </a:prstGeom>
              <a:solidFill>
                <a:srgbClr val="E04D39"/>
              </a:solidFill>
              <a:ln w="57150">
                <a:solidFill>
                  <a:srgbClr val="E04D3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 sz="1600"/>
              </a:p>
            </p:txBody>
          </p:sp>
          <p:sp>
            <p:nvSpPr>
              <p:cNvPr id="36" name="Прямоугольник 1"/>
              <p:cNvSpPr/>
              <p:nvPr/>
            </p:nvSpPr>
            <p:spPr bwMode="auto">
              <a:xfrm>
                <a:off x="-2360761" y="3416693"/>
                <a:ext cx="816395" cy="408623"/>
              </a:xfrm>
              <a:prstGeom prst="flowChartAlternateProcess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ru-RU" b="1" spc="5">
                    <a:solidFill>
                      <a:schemeClr val="bg1"/>
                    </a:solidFill>
                    <a:cs typeface="Calibri"/>
                  </a:rPr>
                  <a:t>СМСП</a:t>
                </a:r>
                <a:endParaRPr lang="ru-RU" b="1"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1026" name="Picture 2" descr="https://www.pngall.com/wp-content/uploads/10/Diploma-Vector-No-Background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322524" y="4820678"/>
            <a:ext cx="871013" cy="872791"/>
          </a:xfrm>
          <a:prstGeom prst="rect">
            <a:avLst/>
          </a:prstGeom>
          <a:noFill/>
        </p:spPr>
      </p:pic>
      <p:sp>
        <p:nvSpPr>
          <p:cNvPr id="42" name="Параллелограмм 41"/>
          <p:cNvSpPr/>
          <p:nvPr/>
        </p:nvSpPr>
        <p:spPr bwMode="auto">
          <a:xfrm>
            <a:off x="997586" y="234455"/>
            <a:ext cx="10829420" cy="468397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" name="Прямоугольник 42"/>
          <p:cNvSpPr/>
          <p:nvPr/>
        </p:nvSpPr>
        <p:spPr bwMode="auto">
          <a:xfrm>
            <a:off x="1333952" y="297430"/>
            <a:ext cx="8435323" cy="369332"/>
          </a:xfrm>
          <a:prstGeom prst="rect">
            <a:avLst/>
          </a:prstGeom>
          <a:grp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cap="all" dirty="0">
                <a:solidFill>
                  <a:schemeClr val="bg1"/>
                </a:solidFill>
                <a:latin typeface="Arial Black"/>
              </a:rPr>
              <a:t>НЕФИНАНСОВЫЕ МЕРЫ ПОДДЕРЖКИ ЦЕНТРА «МОЙ БИЗНЕС»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EB7DF14-15FB-6465-9913-B6DD2F4ED5F1}"/>
              </a:ext>
            </a:extLst>
          </p:cNvPr>
          <p:cNvSpPr/>
          <p:nvPr/>
        </p:nvSpPr>
        <p:spPr bwMode="auto">
          <a:xfrm>
            <a:off x="6291733" y="1434635"/>
            <a:ext cx="51262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  <a:defRPr/>
            </a:pPr>
            <a:r>
              <a:rPr lang="ru-RU" b="1" dirty="0">
                <a:solidFill>
                  <a:srgbClr val="562212"/>
                </a:solidFill>
                <a:cs typeface="Calibri"/>
              </a:rPr>
              <a:t>ЗАПИСЬ НА ОБУЧАЮЩИЕ МОДУЛИ ПО РАБОТЕ НА МАРКЕТПЛЕЙСАХ ДЛЯ САМОЗАНЯТЫХ</a:t>
            </a:r>
            <a:endParaRPr lang="ru-RU" dirty="0">
              <a:solidFill>
                <a:srgbClr val="562212"/>
              </a:solidFill>
              <a:cs typeface="Calibri"/>
            </a:endParaRPr>
          </a:p>
        </p:txBody>
      </p:sp>
      <p:sp>
        <p:nvSpPr>
          <p:cNvPr id="5" name="Скругленный прямоугольник 32">
            <a:extLst>
              <a:ext uri="{FF2B5EF4-FFF2-40B4-BE49-F238E27FC236}">
                <a16:creationId xmlns:a16="http://schemas.microsoft.com/office/drawing/2014/main" id="{845CA7E7-62EC-301A-35A0-36A0F637373B}"/>
              </a:ext>
            </a:extLst>
          </p:cNvPr>
          <p:cNvSpPr/>
          <p:nvPr/>
        </p:nvSpPr>
        <p:spPr bwMode="auto">
          <a:xfrm>
            <a:off x="6142844" y="1267350"/>
            <a:ext cx="5659821" cy="836063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E04D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A922C6-18DF-4CC9-8130-9D2EC8A672ED}"/>
              </a:ext>
            </a:extLst>
          </p:cNvPr>
          <p:cNvSpPr txBox="1"/>
          <p:nvPr/>
        </p:nvSpPr>
        <p:spPr>
          <a:xfrm>
            <a:off x="6291733" y="2186530"/>
            <a:ext cx="5107033" cy="23789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algn="just">
              <a:lnSpc>
                <a:spcPct val="101000"/>
              </a:lnSpc>
              <a:spcBef>
                <a:spcPts val="80"/>
              </a:spcBef>
              <a:defRPr/>
            </a:pPr>
            <a:r>
              <a:rPr lang="ru-RU" spc="5" dirty="0">
                <a:solidFill>
                  <a:srgbClr val="1D1D1B"/>
                </a:solidFill>
                <a:cs typeface="Calibri"/>
              </a:rPr>
              <a:t>Обучающие модули по работе на маркетплейсах для самозанятых на</a:t>
            </a:r>
            <a:r>
              <a:rPr lang="ru-RU" spc="10" dirty="0">
                <a:solidFill>
                  <a:srgbClr val="1D1D1B"/>
                </a:solidFill>
                <a:cs typeface="Calibri"/>
              </a:rPr>
              <a:t> </a:t>
            </a:r>
            <a:r>
              <a:rPr lang="ru-RU" spc="5" dirty="0">
                <a:solidFill>
                  <a:srgbClr val="1D1D1B"/>
                </a:solidFill>
                <a:cs typeface="Calibri"/>
              </a:rPr>
              <a:t>безвозмездной</a:t>
            </a:r>
            <a:r>
              <a:rPr lang="ru-RU" spc="-10" dirty="0">
                <a:solidFill>
                  <a:srgbClr val="1D1D1B"/>
                </a:solidFill>
                <a:cs typeface="Calibri"/>
              </a:rPr>
              <a:t> </a:t>
            </a:r>
            <a:r>
              <a:rPr lang="ru-RU" spc="5" dirty="0">
                <a:solidFill>
                  <a:srgbClr val="1D1D1B"/>
                </a:solidFill>
                <a:cs typeface="Calibri"/>
              </a:rPr>
              <a:t>основе по работе на маркетплейсах:</a:t>
            </a:r>
            <a:endParaRPr lang="ru-RU" dirty="0"/>
          </a:p>
          <a:p>
            <a:pPr marL="298450" marR="5080" indent="-285750" algn="ctr">
              <a:lnSpc>
                <a:spcPct val="101000"/>
              </a:lnSpc>
              <a:spcBef>
                <a:spcPts val="80"/>
              </a:spcBef>
              <a:buFont typeface="Arial"/>
              <a:buChar char="•"/>
              <a:defRPr/>
            </a:pPr>
            <a:r>
              <a:rPr lang="en-US" b="1" spc="5" dirty="0">
                <a:solidFill>
                  <a:srgbClr val="C00000"/>
                </a:solidFill>
                <a:cs typeface="Calibri"/>
              </a:rPr>
              <a:t>Wildberries, </a:t>
            </a:r>
          </a:p>
          <a:p>
            <a:pPr marL="298450" marR="5080" indent="-285750" algn="ctr">
              <a:lnSpc>
                <a:spcPct val="101000"/>
              </a:lnSpc>
              <a:spcBef>
                <a:spcPts val="80"/>
              </a:spcBef>
              <a:buFont typeface="Arial"/>
              <a:buChar char="•"/>
              <a:defRPr/>
            </a:pPr>
            <a:r>
              <a:rPr lang="en-US" b="1" spc="5" dirty="0">
                <a:solidFill>
                  <a:srgbClr val="C00000"/>
                </a:solidFill>
                <a:cs typeface="Calibri"/>
              </a:rPr>
              <a:t>Ozon, </a:t>
            </a:r>
          </a:p>
          <a:p>
            <a:pPr marL="298450" marR="5080" indent="-285750" algn="ctr">
              <a:lnSpc>
                <a:spcPct val="101000"/>
              </a:lnSpc>
              <a:spcBef>
                <a:spcPts val="80"/>
              </a:spcBef>
              <a:buFont typeface="Arial"/>
              <a:buChar char="•"/>
              <a:defRPr/>
            </a:pPr>
            <a:r>
              <a:rPr lang="en-US" b="1" spc="5" dirty="0" err="1">
                <a:solidFill>
                  <a:srgbClr val="C00000"/>
                </a:solidFill>
                <a:cs typeface="Calibri"/>
              </a:rPr>
              <a:t>KazanExpress</a:t>
            </a:r>
            <a:r>
              <a:rPr lang="en-US" b="1" spc="5" dirty="0">
                <a:solidFill>
                  <a:srgbClr val="C00000"/>
                </a:solidFill>
                <a:cs typeface="Calibri"/>
              </a:rPr>
              <a:t>, </a:t>
            </a:r>
          </a:p>
          <a:p>
            <a:pPr marL="298450" marR="5080" indent="-285750" algn="ctr">
              <a:lnSpc>
                <a:spcPct val="101000"/>
              </a:lnSpc>
              <a:spcBef>
                <a:spcPts val="80"/>
              </a:spcBef>
              <a:buFont typeface="Arial"/>
              <a:buChar char="•"/>
              <a:defRPr/>
            </a:pPr>
            <a:r>
              <a:rPr lang="ru-RU" b="1" spc="5" dirty="0">
                <a:solidFill>
                  <a:srgbClr val="C00000"/>
                </a:solidFill>
                <a:cs typeface="Calibri"/>
              </a:rPr>
              <a:t>Яндекс. Маркет  </a:t>
            </a:r>
            <a:endParaRPr lang="ru-RU" dirty="0"/>
          </a:p>
          <a:p>
            <a:endParaRPr lang="ru-RU" dirty="0"/>
          </a:p>
        </p:txBody>
      </p:sp>
      <p:sp>
        <p:nvSpPr>
          <p:cNvPr id="11" name="Параллелограмм 10">
            <a:extLst>
              <a:ext uri="{FF2B5EF4-FFF2-40B4-BE49-F238E27FC236}">
                <a16:creationId xmlns:a16="http://schemas.microsoft.com/office/drawing/2014/main" id="{149CB6BB-983C-AED0-9953-C43F8D1A92FE}"/>
              </a:ext>
            </a:extLst>
          </p:cNvPr>
          <p:cNvSpPr/>
          <p:nvPr/>
        </p:nvSpPr>
        <p:spPr bwMode="auto">
          <a:xfrm>
            <a:off x="7347219" y="4805980"/>
            <a:ext cx="3637066" cy="922625"/>
          </a:xfrm>
          <a:prstGeom prst="parallelogram">
            <a:avLst>
              <a:gd name="adj" fmla="val 25000"/>
            </a:avLst>
          </a:prstGeom>
          <a:solidFill>
            <a:srgbClr val="F4E9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083D8C0-2418-7DD5-2FCD-62F8F7DF2ABD}"/>
              </a:ext>
            </a:extLst>
          </p:cNvPr>
          <p:cNvSpPr/>
          <p:nvPr/>
        </p:nvSpPr>
        <p:spPr bwMode="auto">
          <a:xfrm>
            <a:off x="7444964" y="4789849"/>
            <a:ext cx="3324646" cy="922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80"/>
              </a:spcBef>
              <a:defRPr/>
            </a:pPr>
            <a:r>
              <a:rPr lang="ru-RU" dirty="0">
                <a:solidFill>
                  <a:srgbClr val="1D1D1B"/>
                </a:solidFill>
                <a:cs typeface="Calibri"/>
              </a:rPr>
              <a:t>С получением</a:t>
            </a:r>
            <a:r>
              <a:rPr lang="ru-RU" spc="-15" dirty="0">
                <a:solidFill>
                  <a:srgbClr val="1D1D1B"/>
                </a:solidFill>
                <a:cs typeface="Calibri"/>
              </a:rPr>
              <a:t> </a:t>
            </a:r>
            <a:r>
              <a:rPr lang="ru-RU" b="1" spc="-5" dirty="0">
                <a:solidFill>
                  <a:srgbClr val="C00000"/>
                </a:solidFill>
                <a:cs typeface="Calibri"/>
              </a:rPr>
              <a:t> сертификата о прохождении дополнительного образования </a:t>
            </a:r>
            <a:endParaRPr dirty="0"/>
          </a:p>
        </p:txBody>
      </p:sp>
      <p:pic>
        <p:nvPicPr>
          <p:cNvPr id="13" name="Picture 2" descr="https://www.pngall.com/wp-content/uploads/10/Diploma-Vector-No-Background.png">
            <a:extLst>
              <a:ext uri="{FF2B5EF4-FFF2-40B4-BE49-F238E27FC236}">
                <a16:creationId xmlns:a16="http://schemas.microsoft.com/office/drawing/2014/main" id="{DA9C6342-D639-708B-9F41-0073FA59A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6476206" y="4830898"/>
            <a:ext cx="871013" cy="8727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9" name="Скругленный прямоугольник 38"/>
          <p:cNvSpPr/>
          <p:nvPr/>
        </p:nvSpPr>
        <p:spPr bwMode="auto">
          <a:xfrm>
            <a:off x="4320238" y="2081308"/>
            <a:ext cx="1756783" cy="2206825"/>
          </a:xfrm>
          <a:prstGeom prst="roundRect">
            <a:avLst>
              <a:gd name="adj" fmla="val 16667"/>
            </a:avLst>
          </a:prstGeom>
          <a:solidFill>
            <a:srgbClr val="F4E9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араллелограмм 11"/>
          <p:cNvSpPr/>
          <p:nvPr/>
        </p:nvSpPr>
        <p:spPr bwMode="auto">
          <a:xfrm>
            <a:off x="210842" y="234454"/>
            <a:ext cx="783928" cy="475161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5" name="object 7"/>
          <p:cNvSpPr txBox="1"/>
          <p:nvPr/>
        </p:nvSpPr>
        <p:spPr bwMode="auto">
          <a:xfrm>
            <a:off x="308659" y="1165451"/>
            <a:ext cx="5659821" cy="570541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699135" marR="659130" algn="ctr">
              <a:lnSpc>
                <a:spcPct val="102600"/>
              </a:lnSpc>
              <a:spcBef>
                <a:spcPts val="495"/>
              </a:spcBef>
              <a:defRPr/>
            </a:pPr>
            <a:r>
              <a:rPr lang="ru-RU" b="1" spc="15" dirty="0">
                <a:cs typeface="Segoe UI Light"/>
              </a:rPr>
              <a:t>ФИНАНСИРОВАНИЕ СЕРТИФИКАЦИИ ПРОДУКЦИИ</a:t>
            </a:r>
            <a:endParaRPr lang="ru-RU" b="1" dirty="0">
              <a:cs typeface="Segoe UI Light"/>
            </a:endParaRPr>
          </a:p>
        </p:txBody>
      </p:sp>
      <p:sp>
        <p:nvSpPr>
          <p:cNvPr id="46" name="TextBox 45"/>
          <p:cNvSpPr txBox="1"/>
          <p:nvPr/>
        </p:nvSpPr>
        <p:spPr bwMode="auto">
          <a:xfrm>
            <a:off x="371071" y="2081308"/>
            <a:ext cx="3949165" cy="11344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1600" dirty="0">
                <a:latin typeface="Calibri"/>
                <a:ea typeface="Calibri"/>
                <a:cs typeface="Times New Roman"/>
              </a:rPr>
              <a:t>Услуга включает в себя финансирование оформления </a:t>
            </a:r>
            <a:r>
              <a:rPr lang="ru-RU" sz="1600" b="1" dirty="0">
                <a:latin typeface="Calibri"/>
                <a:ea typeface="Calibri"/>
                <a:cs typeface="Times New Roman"/>
              </a:rPr>
              <a:t>разрешительной документации – сертификата/ свидетельства </a:t>
            </a:r>
            <a:r>
              <a:rPr lang="ru-RU" sz="1600" dirty="0">
                <a:latin typeface="Calibri"/>
                <a:ea typeface="Calibri"/>
                <a:cs typeface="Times New Roman"/>
              </a:rPr>
              <a:t>для 1 субъекта МСП </a:t>
            </a:r>
            <a:endParaRPr sz="1600" dirty="0"/>
          </a:p>
        </p:txBody>
      </p:sp>
      <p:grpSp>
        <p:nvGrpSpPr>
          <p:cNvPr id="47" name="Группа 46"/>
          <p:cNvGrpSpPr/>
          <p:nvPr/>
        </p:nvGrpSpPr>
        <p:grpSpPr bwMode="auto">
          <a:xfrm>
            <a:off x="512649" y="751355"/>
            <a:ext cx="5716056" cy="1141129"/>
            <a:chOff x="-7065963" y="3416693"/>
            <a:chExt cx="5659821" cy="1119280"/>
          </a:xfrm>
        </p:grpSpPr>
        <p:sp>
          <p:nvSpPr>
            <p:cNvPr id="48" name="Скругленный прямоугольник 47"/>
            <p:cNvSpPr/>
            <p:nvPr/>
          </p:nvSpPr>
          <p:spPr bwMode="auto">
            <a:xfrm>
              <a:off x="-7065963" y="3699910"/>
              <a:ext cx="5659821" cy="836063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E04D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49" name="Группа 48"/>
            <p:cNvGrpSpPr/>
            <p:nvPr/>
          </p:nvGrpSpPr>
          <p:grpSpPr bwMode="auto">
            <a:xfrm>
              <a:off x="-2360761" y="3416693"/>
              <a:ext cx="816395" cy="408623"/>
              <a:chOff x="-2360761" y="3416693"/>
              <a:chExt cx="816395" cy="408623"/>
            </a:xfrm>
          </p:grpSpPr>
          <p:sp>
            <p:nvSpPr>
              <p:cNvPr id="50" name="Скругленный прямоугольник 14"/>
              <p:cNvSpPr/>
              <p:nvPr/>
            </p:nvSpPr>
            <p:spPr bwMode="auto">
              <a:xfrm>
                <a:off x="-2328320" y="3430710"/>
                <a:ext cx="751513" cy="380588"/>
              </a:xfrm>
              <a:prstGeom prst="flowChartAlternateProcess">
                <a:avLst/>
              </a:prstGeom>
              <a:solidFill>
                <a:srgbClr val="E04D39"/>
              </a:solidFill>
              <a:ln w="57150">
                <a:solidFill>
                  <a:srgbClr val="E04D3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 sz="1600"/>
              </a:p>
            </p:txBody>
          </p:sp>
          <p:sp>
            <p:nvSpPr>
              <p:cNvPr id="51" name="Прямоугольник 1"/>
              <p:cNvSpPr/>
              <p:nvPr/>
            </p:nvSpPr>
            <p:spPr bwMode="auto">
              <a:xfrm>
                <a:off x="-2360761" y="3416693"/>
                <a:ext cx="816395" cy="408623"/>
              </a:xfrm>
              <a:prstGeom prst="flowChartAlternateProcess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ru-RU" b="1" spc="5">
                    <a:solidFill>
                      <a:schemeClr val="bg1"/>
                    </a:solidFill>
                    <a:cs typeface="Calibri"/>
                  </a:rPr>
                  <a:t>СМСП</a:t>
                </a:r>
                <a:endParaRPr lang="ru-RU" b="1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52" name="Прямоугольник 51"/>
          <p:cNvSpPr/>
          <p:nvPr/>
        </p:nvSpPr>
        <p:spPr bwMode="auto">
          <a:xfrm>
            <a:off x="4435439" y="2416361"/>
            <a:ext cx="15263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 700 000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 bwMode="auto">
          <a:xfrm>
            <a:off x="4938873" y="2151789"/>
            <a:ext cx="4324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latin typeface="Calibri"/>
                <a:ea typeface="Calibri"/>
                <a:cs typeface="Times New Roman"/>
              </a:rPr>
              <a:t>до</a:t>
            </a:r>
            <a:endParaRPr lang="ru-RU" dirty="0"/>
          </a:p>
        </p:txBody>
      </p:sp>
      <p:sp>
        <p:nvSpPr>
          <p:cNvPr id="54" name="Прямоугольник 53"/>
          <p:cNvSpPr/>
          <p:nvPr/>
        </p:nvSpPr>
        <p:spPr bwMode="auto">
          <a:xfrm>
            <a:off x="4690980" y="2759073"/>
            <a:ext cx="885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latin typeface="Calibri"/>
                <a:ea typeface="Calibri"/>
                <a:cs typeface="Times New Roman"/>
              </a:rPr>
              <a:t>рублей</a:t>
            </a:r>
            <a:endParaRPr lang="ru-RU" dirty="0"/>
          </a:p>
        </p:txBody>
      </p:sp>
      <p:sp>
        <p:nvSpPr>
          <p:cNvPr id="56" name="Прямоугольник 55"/>
          <p:cNvSpPr/>
          <p:nvPr/>
        </p:nvSpPr>
        <p:spPr bwMode="auto">
          <a:xfrm>
            <a:off x="4392394" y="3219271"/>
            <a:ext cx="16124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0" i="0" dirty="0">
                <a:solidFill>
                  <a:srgbClr val="000000"/>
                </a:solidFill>
                <a:effectLst/>
              </a:rPr>
              <a:t>не более </a:t>
            </a:r>
          </a:p>
          <a:p>
            <a:pPr algn="ctr">
              <a:defRPr/>
            </a:pPr>
            <a:r>
              <a:rPr lang="ru-RU" b="0" i="0" dirty="0">
                <a:solidFill>
                  <a:srgbClr val="000000"/>
                </a:solidFill>
                <a:effectLst/>
              </a:rPr>
              <a:t>3-х документов</a:t>
            </a:r>
            <a:endParaRPr lang="ru-RU" dirty="0"/>
          </a:p>
        </p:txBody>
      </p:sp>
      <p:sp>
        <p:nvSpPr>
          <p:cNvPr id="43" name="Параллелограмм 42"/>
          <p:cNvSpPr/>
          <p:nvPr/>
        </p:nvSpPr>
        <p:spPr bwMode="auto">
          <a:xfrm>
            <a:off x="997586" y="234455"/>
            <a:ext cx="10829420" cy="468397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4" name="Прямоугольник 43"/>
          <p:cNvSpPr/>
          <p:nvPr/>
        </p:nvSpPr>
        <p:spPr bwMode="auto">
          <a:xfrm>
            <a:off x="1333952" y="297430"/>
            <a:ext cx="8435323" cy="369332"/>
          </a:xfrm>
          <a:prstGeom prst="rect">
            <a:avLst/>
          </a:prstGeom>
          <a:grp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cap="all" dirty="0">
                <a:solidFill>
                  <a:schemeClr val="bg1"/>
                </a:solidFill>
                <a:latin typeface="Arial Black"/>
              </a:rPr>
              <a:t>НЕФИНАНСОВЫЕ МЕРЫ ПОДДЕРЖКИ ЦЕНТРА «МОЙ БИЗНЕС»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8E4828-FA30-D8BA-078D-1BBC530F7698}"/>
              </a:ext>
            </a:extLst>
          </p:cNvPr>
          <p:cNvSpPr txBox="1"/>
          <p:nvPr/>
        </p:nvSpPr>
        <p:spPr>
          <a:xfrm>
            <a:off x="153706" y="4669036"/>
            <a:ext cx="63830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i="0" dirty="0">
                <a:solidFill>
                  <a:srgbClr val="000000"/>
                </a:solidFill>
                <a:effectLst/>
              </a:rPr>
              <a:t>ФИНАНСИРОВАНИЕ УЧАСТИЯ В ВЫСТАВОЧНО-ЯРМАРОЧНЫХ МЕРОПРИЯТИЯХ НА ТЕРРИТОРИИ РФ</a:t>
            </a:r>
            <a:endParaRPr lang="ru-RU" sz="1600" b="1" dirty="0"/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1174F039-4193-6B6E-3593-86A0D267CA13}"/>
              </a:ext>
            </a:extLst>
          </p:cNvPr>
          <p:cNvGrpSpPr/>
          <p:nvPr/>
        </p:nvGrpSpPr>
        <p:grpSpPr bwMode="auto">
          <a:xfrm>
            <a:off x="424288" y="4253742"/>
            <a:ext cx="5716056" cy="1141129"/>
            <a:chOff x="-7065963" y="3416693"/>
            <a:chExt cx="5659821" cy="1119280"/>
          </a:xfrm>
        </p:grpSpPr>
        <p:sp>
          <p:nvSpPr>
            <p:cNvPr id="31" name="Скругленный прямоугольник 47">
              <a:extLst>
                <a:ext uri="{FF2B5EF4-FFF2-40B4-BE49-F238E27FC236}">
                  <a16:creationId xmlns:a16="http://schemas.microsoft.com/office/drawing/2014/main" id="{3564D044-E09D-3B4F-12DC-7E061CC0C94C}"/>
                </a:ext>
              </a:extLst>
            </p:cNvPr>
            <p:cNvSpPr/>
            <p:nvPr/>
          </p:nvSpPr>
          <p:spPr bwMode="auto">
            <a:xfrm>
              <a:off x="-7065963" y="3699910"/>
              <a:ext cx="5659821" cy="836063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E04D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32" name="Группа 31">
              <a:extLst>
                <a:ext uri="{FF2B5EF4-FFF2-40B4-BE49-F238E27FC236}">
                  <a16:creationId xmlns:a16="http://schemas.microsoft.com/office/drawing/2014/main" id="{5897831A-4711-A6B3-849C-E2A38906F3E3}"/>
                </a:ext>
              </a:extLst>
            </p:cNvPr>
            <p:cNvGrpSpPr/>
            <p:nvPr/>
          </p:nvGrpSpPr>
          <p:grpSpPr bwMode="auto">
            <a:xfrm>
              <a:off x="-2360761" y="3416693"/>
              <a:ext cx="816395" cy="408623"/>
              <a:chOff x="-2360761" y="3416693"/>
              <a:chExt cx="816395" cy="408623"/>
            </a:xfrm>
          </p:grpSpPr>
          <p:sp>
            <p:nvSpPr>
              <p:cNvPr id="33" name="Скругленный прямоугольник 14">
                <a:extLst>
                  <a:ext uri="{FF2B5EF4-FFF2-40B4-BE49-F238E27FC236}">
                    <a16:creationId xmlns:a16="http://schemas.microsoft.com/office/drawing/2014/main" id="{6F0A0305-7FF1-67EF-D09D-E85B983ED3FB}"/>
                  </a:ext>
                </a:extLst>
              </p:cNvPr>
              <p:cNvSpPr/>
              <p:nvPr/>
            </p:nvSpPr>
            <p:spPr bwMode="auto">
              <a:xfrm>
                <a:off x="-2328320" y="3430710"/>
                <a:ext cx="751513" cy="380588"/>
              </a:xfrm>
              <a:prstGeom prst="flowChartAlternateProcess">
                <a:avLst/>
              </a:prstGeom>
              <a:solidFill>
                <a:srgbClr val="E04D39"/>
              </a:solidFill>
              <a:ln w="57150">
                <a:solidFill>
                  <a:srgbClr val="E04D3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 sz="1600"/>
              </a:p>
            </p:txBody>
          </p:sp>
          <p:sp>
            <p:nvSpPr>
              <p:cNvPr id="34" name="Прямоугольник 1">
                <a:extLst>
                  <a:ext uri="{FF2B5EF4-FFF2-40B4-BE49-F238E27FC236}">
                    <a16:creationId xmlns:a16="http://schemas.microsoft.com/office/drawing/2014/main" id="{B3C705EC-10DC-80D7-AD4D-187989A66C65}"/>
                  </a:ext>
                </a:extLst>
              </p:cNvPr>
              <p:cNvSpPr/>
              <p:nvPr/>
            </p:nvSpPr>
            <p:spPr bwMode="auto">
              <a:xfrm>
                <a:off x="-2360761" y="3416693"/>
                <a:ext cx="816395" cy="408623"/>
              </a:xfrm>
              <a:prstGeom prst="flowChartAlternateProcess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ru-RU" b="1" spc="5">
                    <a:solidFill>
                      <a:schemeClr val="bg1"/>
                    </a:solidFill>
                    <a:cs typeface="Calibri"/>
                  </a:rPr>
                  <a:t>СМСП</a:t>
                </a:r>
                <a:endParaRPr lang="ru-RU" b="1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D6BB7102-2F04-16B2-6019-DFA335676123}"/>
              </a:ext>
            </a:extLst>
          </p:cNvPr>
          <p:cNvSpPr txBox="1"/>
          <p:nvPr/>
        </p:nvSpPr>
        <p:spPr>
          <a:xfrm>
            <a:off x="371071" y="5434567"/>
            <a:ext cx="6193101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0" i="0" dirty="0">
                <a:solidFill>
                  <a:srgbClr val="000000"/>
                </a:solidFill>
                <a:effectLst/>
              </a:rPr>
              <a:t>Услуга по участию в выставочно-ярмарочном мероприятии на территории Российской Федерации включает в себя: </a:t>
            </a:r>
            <a:r>
              <a:rPr lang="ru-RU" sz="1600" b="1" i="0" dirty="0">
                <a:solidFill>
                  <a:srgbClr val="000000"/>
                </a:solidFill>
                <a:effectLst/>
              </a:rPr>
              <a:t>оплату регистрационного сбора, аренду выставочной площади и оборудования. </a:t>
            </a:r>
            <a:r>
              <a:rPr lang="ru-RU" sz="1600" i="0" dirty="0">
                <a:solidFill>
                  <a:srgbClr val="000000"/>
                </a:solidFill>
                <a:effectLst/>
              </a:rPr>
              <a:t>Оплачивается не более </a:t>
            </a:r>
            <a:r>
              <a:rPr lang="ru-RU" sz="1600" b="1" i="0" dirty="0">
                <a:solidFill>
                  <a:srgbClr val="000000"/>
                </a:solidFill>
                <a:effectLst/>
              </a:rPr>
              <a:t>600 </a:t>
            </a:r>
            <a:r>
              <a:rPr lang="ru-RU" sz="1600" b="1" i="0" dirty="0" err="1">
                <a:solidFill>
                  <a:srgbClr val="000000"/>
                </a:solidFill>
                <a:effectLst/>
              </a:rPr>
              <a:t>тыс.руб</a:t>
            </a:r>
            <a:r>
              <a:rPr lang="ru-RU" sz="1600" b="1" i="0" dirty="0">
                <a:solidFill>
                  <a:srgbClr val="000000"/>
                </a:solidFill>
                <a:effectLst/>
              </a:rPr>
              <a:t>. </a:t>
            </a:r>
            <a:r>
              <a:rPr lang="ru-RU" sz="1600" i="0" dirty="0">
                <a:solidFill>
                  <a:srgbClr val="000000"/>
                </a:solidFill>
                <a:effectLst/>
              </a:rPr>
              <a:t>на 1 субъекта МСП</a:t>
            </a:r>
            <a:br>
              <a:rPr lang="ru-RU" b="1" dirty="0"/>
            </a:br>
            <a:endParaRPr lang="ru-RU" b="1" dirty="0"/>
          </a:p>
        </p:txBody>
      </p: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0E40EB0D-3717-A841-AFF6-1B02343D2366}"/>
              </a:ext>
            </a:extLst>
          </p:cNvPr>
          <p:cNvGrpSpPr/>
          <p:nvPr/>
        </p:nvGrpSpPr>
        <p:grpSpPr bwMode="auto">
          <a:xfrm>
            <a:off x="6398490" y="2061385"/>
            <a:ext cx="5716056" cy="1141129"/>
            <a:chOff x="-7065963" y="3416693"/>
            <a:chExt cx="5659821" cy="1119280"/>
          </a:xfrm>
        </p:grpSpPr>
        <p:sp>
          <p:nvSpPr>
            <p:cNvPr id="38" name="Скругленный прямоугольник 47">
              <a:extLst>
                <a:ext uri="{FF2B5EF4-FFF2-40B4-BE49-F238E27FC236}">
                  <a16:creationId xmlns:a16="http://schemas.microsoft.com/office/drawing/2014/main" id="{A62F525C-E769-8ACF-B22D-A94866B5BF3F}"/>
                </a:ext>
              </a:extLst>
            </p:cNvPr>
            <p:cNvSpPr/>
            <p:nvPr/>
          </p:nvSpPr>
          <p:spPr bwMode="auto">
            <a:xfrm>
              <a:off x="-7065963" y="3699910"/>
              <a:ext cx="5659821" cy="836063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E04D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40" name="Группа 39">
              <a:extLst>
                <a:ext uri="{FF2B5EF4-FFF2-40B4-BE49-F238E27FC236}">
                  <a16:creationId xmlns:a16="http://schemas.microsoft.com/office/drawing/2014/main" id="{0CFA472E-05B1-9C0A-11A0-20B3F88B00F1}"/>
                </a:ext>
              </a:extLst>
            </p:cNvPr>
            <p:cNvGrpSpPr/>
            <p:nvPr/>
          </p:nvGrpSpPr>
          <p:grpSpPr bwMode="auto">
            <a:xfrm>
              <a:off x="-2360761" y="3416693"/>
              <a:ext cx="816395" cy="408623"/>
              <a:chOff x="-2360761" y="3416693"/>
              <a:chExt cx="816395" cy="408623"/>
            </a:xfrm>
          </p:grpSpPr>
          <p:sp>
            <p:nvSpPr>
              <p:cNvPr id="58" name="Скругленный прямоугольник 14">
                <a:extLst>
                  <a:ext uri="{FF2B5EF4-FFF2-40B4-BE49-F238E27FC236}">
                    <a16:creationId xmlns:a16="http://schemas.microsoft.com/office/drawing/2014/main" id="{D5E9DD17-0A99-C9F4-33D6-EFE2047C9FC7}"/>
                  </a:ext>
                </a:extLst>
              </p:cNvPr>
              <p:cNvSpPr/>
              <p:nvPr/>
            </p:nvSpPr>
            <p:spPr bwMode="auto">
              <a:xfrm>
                <a:off x="-2328320" y="3430710"/>
                <a:ext cx="751513" cy="380588"/>
              </a:xfrm>
              <a:prstGeom prst="flowChartAlternateProcess">
                <a:avLst/>
              </a:prstGeom>
              <a:solidFill>
                <a:srgbClr val="E04D39"/>
              </a:solidFill>
              <a:ln w="57150">
                <a:solidFill>
                  <a:srgbClr val="E04D3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 sz="1600"/>
              </a:p>
            </p:txBody>
          </p:sp>
          <p:sp>
            <p:nvSpPr>
              <p:cNvPr id="59" name="Прямоугольник 1">
                <a:extLst>
                  <a:ext uri="{FF2B5EF4-FFF2-40B4-BE49-F238E27FC236}">
                    <a16:creationId xmlns:a16="http://schemas.microsoft.com/office/drawing/2014/main" id="{7CFEE663-7519-02B8-068A-D6F5F01B5308}"/>
                  </a:ext>
                </a:extLst>
              </p:cNvPr>
              <p:cNvSpPr/>
              <p:nvPr/>
            </p:nvSpPr>
            <p:spPr bwMode="auto">
              <a:xfrm>
                <a:off x="-2360761" y="3416693"/>
                <a:ext cx="816395" cy="408623"/>
              </a:xfrm>
              <a:prstGeom prst="flowChartAlternateProcess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ru-RU" b="1" spc="5">
                    <a:solidFill>
                      <a:schemeClr val="bg1"/>
                    </a:solidFill>
                    <a:cs typeface="Calibri"/>
                  </a:rPr>
                  <a:t>СМСП</a:t>
                </a:r>
                <a:endParaRPr lang="ru-RU" b="1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348F1372-3E48-80F5-C760-E14B619537E3}"/>
              </a:ext>
            </a:extLst>
          </p:cNvPr>
          <p:cNvSpPr txBox="1"/>
          <p:nvPr/>
        </p:nvSpPr>
        <p:spPr>
          <a:xfrm>
            <a:off x="5947349" y="2491191"/>
            <a:ext cx="63830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i="0" dirty="0">
                <a:solidFill>
                  <a:srgbClr val="000000"/>
                </a:solidFill>
                <a:effectLst/>
              </a:rPr>
              <a:t>ФИНАНСИРОВАНИЕ ОКАЗАНИЯ УСЛУГ ПО РЕКЛАМЕ ПРОДУКЦИИ/УСЛУГ </a:t>
            </a:r>
            <a:endParaRPr lang="ru-RU" sz="1600" b="1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25DDFAE-9C9C-AEB2-357C-723FA9C2DBFE}"/>
              </a:ext>
            </a:extLst>
          </p:cNvPr>
          <p:cNvSpPr txBox="1"/>
          <p:nvPr/>
        </p:nvSpPr>
        <p:spPr>
          <a:xfrm>
            <a:off x="6616196" y="3339788"/>
            <a:ext cx="549736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0" i="0" dirty="0">
                <a:solidFill>
                  <a:srgbClr val="000000"/>
                </a:solidFill>
                <a:effectLst/>
              </a:rPr>
              <a:t>Реклама продукции и услуг субъекта МСП по 1 пакетному предложению на выбор (ведение социальных сетей, создание сайтов, фирменного стиля, размещение информации в региональных СМИ)</a:t>
            </a:r>
            <a:endParaRPr lang="ru-RU" sz="160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2E9A74B-A362-47FA-C650-A5905694FBBC}"/>
              </a:ext>
            </a:extLst>
          </p:cNvPr>
          <p:cNvSpPr/>
          <p:nvPr/>
        </p:nvSpPr>
        <p:spPr bwMode="auto">
          <a:xfrm>
            <a:off x="424288" y="271979"/>
            <a:ext cx="356188" cy="400110"/>
          </a:xfrm>
          <a:prstGeom prst="rect">
            <a:avLst/>
          </a:prstGeom>
          <a:grp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cap="all" dirty="0">
                <a:solidFill>
                  <a:schemeClr val="bg1"/>
                </a:solidFill>
                <a:latin typeface="Arial Black"/>
              </a:rPr>
              <a:t>3</a:t>
            </a:r>
            <a:endParaRPr lang="ru-RU" sz="2000" dirty="0">
              <a:latin typeface="Arial Black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424288" y="1098464"/>
            <a:ext cx="5594143" cy="581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337820" algn="ctr">
              <a:lnSpc>
                <a:spcPct val="101099"/>
              </a:lnSpc>
              <a:spcBef>
                <a:spcPts val="265"/>
              </a:spcBef>
              <a:defRPr/>
            </a:pPr>
            <a:r>
              <a:rPr lang="ru-RU" sz="1600" b="1" spc="5">
                <a:solidFill>
                  <a:srgbClr val="1D1D1B"/>
                </a:solidFill>
                <a:cs typeface="Calibri"/>
              </a:rPr>
              <a:t>ОБЕСПЕЧЕНИЕ</a:t>
            </a:r>
            <a:r>
              <a:rPr lang="ru-RU" sz="1600" b="1" spc="60">
                <a:solidFill>
                  <a:srgbClr val="1D1D1B"/>
                </a:solidFill>
                <a:cs typeface="Calibri"/>
              </a:rPr>
              <a:t> </a:t>
            </a:r>
            <a:r>
              <a:rPr lang="ru-RU" sz="1600" b="1">
                <a:solidFill>
                  <a:srgbClr val="1D1D1B"/>
                </a:solidFill>
                <a:cs typeface="Calibri"/>
              </a:rPr>
              <a:t>РАЗМЕЩЕНИЯ </a:t>
            </a:r>
            <a:r>
              <a:rPr lang="ru-RU" sz="1600" b="1" spc="5">
                <a:solidFill>
                  <a:srgbClr val="1D1D1B"/>
                </a:solidFill>
                <a:cs typeface="Calibri"/>
              </a:rPr>
              <a:t> </a:t>
            </a:r>
            <a:r>
              <a:rPr lang="ru-RU" sz="1600" b="1">
                <a:solidFill>
                  <a:srgbClr val="1D1D1B"/>
                </a:solidFill>
                <a:cs typeface="Calibri"/>
              </a:rPr>
              <a:t>ТОВАРОВ</a:t>
            </a:r>
            <a:r>
              <a:rPr lang="ru-RU" sz="1600" b="1" spc="30">
                <a:solidFill>
                  <a:srgbClr val="1D1D1B"/>
                </a:solidFill>
                <a:cs typeface="Calibri"/>
              </a:rPr>
              <a:t> </a:t>
            </a:r>
            <a:r>
              <a:rPr lang="ru-RU" sz="1600" b="1">
                <a:solidFill>
                  <a:srgbClr val="1D1D1B"/>
                </a:solidFill>
                <a:cs typeface="Calibri"/>
              </a:rPr>
              <a:t>НА</a:t>
            </a:r>
            <a:r>
              <a:rPr lang="ru-RU" sz="1600" b="1" spc="25">
                <a:solidFill>
                  <a:srgbClr val="1D1D1B"/>
                </a:solidFill>
                <a:cs typeface="Calibri"/>
              </a:rPr>
              <a:t> </a:t>
            </a:r>
            <a:r>
              <a:rPr lang="ru-RU" sz="1600" b="1">
                <a:solidFill>
                  <a:srgbClr val="1D1D1B"/>
                </a:solidFill>
                <a:cs typeface="Calibri"/>
              </a:rPr>
              <a:t>МАРКЕТПЛЕЙСАХ</a:t>
            </a:r>
            <a:r>
              <a:rPr lang="ru-RU" sz="1600" b="1" spc="65">
                <a:solidFill>
                  <a:srgbClr val="1D1D1B"/>
                </a:solidFill>
                <a:cs typeface="Calibri"/>
              </a:rPr>
              <a:t> </a:t>
            </a:r>
            <a:r>
              <a:rPr lang="ru-RU" sz="1600" b="1">
                <a:solidFill>
                  <a:srgbClr val="1D1D1B"/>
                </a:solidFill>
                <a:cs typeface="Calibri"/>
              </a:rPr>
              <a:t>ДЛЯ </a:t>
            </a:r>
            <a:r>
              <a:rPr lang="ru-RU" sz="1600" b="1" spc="-535">
                <a:solidFill>
                  <a:srgbClr val="1D1D1B"/>
                </a:solidFill>
                <a:cs typeface="Calibri"/>
              </a:rPr>
              <a:t> </a:t>
            </a:r>
            <a:r>
              <a:rPr lang="ru-RU" sz="1600" b="1" spc="-80">
                <a:solidFill>
                  <a:srgbClr val="1D1D1B"/>
                </a:solidFill>
                <a:cs typeface="Calibri"/>
              </a:rPr>
              <a:t>С</a:t>
            </a:r>
            <a:r>
              <a:rPr lang="ru-RU" sz="1600" b="1" spc="-85">
                <a:solidFill>
                  <a:srgbClr val="1D1D1B"/>
                </a:solidFill>
                <a:cs typeface="Calibri"/>
              </a:rPr>
              <a:t>М</a:t>
            </a:r>
            <a:r>
              <a:rPr lang="ru-RU" sz="1600" b="1" spc="-80">
                <a:solidFill>
                  <a:srgbClr val="1D1D1B"/>
                </a:solidFill>
                <a:cs typeface="Calibri"/>
              </a:rPr>
              <a:t>С</a:t>
            </a:r>
            <a:r>
              <a:rPr lang="ru-RU" sz="1600" b="1" spc="-5">
                <a:solidFill>
                  <a:srgbClr val="1D1D1B"/>
                </a:solidFill>
                <a:cs typeface="Calibri"/>
              </a:rPr>
              <a:t>П</a:t>
            </a:r>
            <a:r>
              <a:rPr lang="ru-RU" sz="1600" b="1" spc="-165">
                <a:solidFill>
                  <a:srgbClr val="1D1D1B"/>
                </a:solidFill>
                <a:cs typeface="Calibri"/>
              </a:rPr>
              <a:t> </a:t>
            </a:r>
            <a:r>
              <a:rPr lang="ru-RU" sz="1600" b="1" spc="-5">
                <a:solidFill>
                  <a:srgbClr val="1D1D1B"/>
                </a:solidFill>
                <a:cs typeface="Calibri"/>
              </a:rPr>
              <a:t>И</a:t>
            </a:r>
            <a:r>
              <a:rPr lang="ru-RU" sz="1600" b="1" spc="-155">
                <a:solidFill>
                  <a:srgbClr val="1D1D1B"/>
                </a:solidFill>
                <a:cs typeface="Calibri"/>
              </a:rPr>
              <a:t> </a:t>
            </a:r>
            <a:r>
              <a:rPr lang="ru-RU" sz="1600" b="1" spc="-85">
                <a:solidFill>
                  <a:srgbClr val="1D1D1B"/>
                </a:solidFill>
                <a:cs typeface="Calibri"/>
              </a:rPr>
              <a:t>С</a:t>
            </a:r>
            <a:r>
              <a:rPr lang="ru-RU" sz="1600" b="1" spc="-75">
                <a:solidFill>
                  <a:srgbClr val="1D1D1B"/>
                </a:solidFill>
                <a:cs typeface="Calibri"/>
              </a:rPr>
              <a:t>АМО</a:t>
            </a:r>
            <a:r>
              <a:rPr lang="ru-RU" sz="1600" b="1" spc="-80">
                <a:solidFill>
                  <a:srgbClr val="1D1D1B"/>
                </a:solidFill>
                <a:cs typeface="Calibri"/>
              </a:rPr>
              <a:t>З</a:t>
            </a:r>
            <a:r>
              <a:rPr lang="ru-RU" sz="1600" b="1" spc="-75">
                <a:solidFill>
                  <a:srgbClr val="1D1D1B"/>
                </a:solidFill>
                <a:cs typeface="Calibri"/>
              </a:rPr>
              <a:t>А</a:t>
            </a:r>
            <a:r>
              <a:rPr lang="ru-RU" sz="1600" b="1" spc="-80">
                <a:solidFill>
                  <a:srgbClr val="1D1D1B"/>
                </a:solidFill>
                <a:cs typeface="Calibri"/>
              </a:rPr>
              <a:t>Н</a:t>
            </a:r>
            <a:r>
              <a:rPr lang="ru-RU" sz="1600" b="1" spc="-75">
                <a:solidFill>
                  <a:srgbClr val="1D1D1B"/>
                </a:solidFill>
                <a:cs typeface="Calibri"/>
              </a:rPr>
              <a:t>Я</a:t>
            </a:r>
            <a:r>
              <a:rPr lang="ru-RU" sz="1600" b="1" spc="-85">
                <a:solidFill>
                  <a:srgbClr val="1D1D1B"/>
                </a:solidFill>
                <a:cs typeface="Calibri"/>
              </a:rPr>
              <a:t>ТЫ</a:t>
            </a:r>
            <a:r>
              <a:rPr lang="ru-RU" sz="1600" b="1" spc="-5">
                <a:solidFill>
                  <a:srgbClr val="1D1D1B"/>
                </a:solidFill>
                <a:cs typeface="Calibri"/>
              </a:rPr>
              <a:t>Х ГРАЖДАН</a:t>
            </a:r>
            <a:endParaRPr lang="ru-RU" sz="1600">
              <a:cs typeface="Calibri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31780" y="1937857"/>
            <a:ext cx="5636275" cy="1940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8450" marR="5080" indent="-285750" algn="just">
              <a:lnSpc>
                <a:spcPct val="101000"/>
              </a:lnSpc>
              <a:spcBef>
                <a:spcPts val="345"/>
              </a:spcBef>
              <a:buFont typeface="Arial"/>
              <a:buChar char="•"/>
              <a:defRPr/>
            </a:pPr>
            <a:r>
              <a:rPr lang="ru-RU" sz="1600" spc="5" dirty="0">
                <a:solidFill>
                  <a:srgbClr val="1D1D1B"/>
                </a:solidFill>
                <a:cs typeface="Calibri"/>
              </a:rPr>
              <a:t>Создание </a:t>
            </a:r>
            <a:r>
              <a:rPr lang="ru-RU" sz="1600" dirty="0">
                <a:solidFill>
                  <a:srgbClr val="1D1D1B"/>
                </a:solidFill>
                <a:cs typeface="Calibri"/>
              </a:rPr>
              <a:t>личного </a:t>
            </a:r>
            <a:r>
              <a:rPr lang="ru-RU" sz="1600" spc="5" dirty="0">
                <a:solidFill>
                  <a:srgbClr val="1D1D1B"/>
                </a:solidFill>
                <a:cs typeface="Calibri"/>
              </a:rPr>
              <a:t> кабинета,</a:t>
            </a:r>
            <a:r>
              <a:rPr lang="ru-RU" sz="1600" spc="10" dirty="0">
                <a:solidFill>
                  <a:srgbClr val="1D1D1B"/>
                </a:solidFill>
                <a:cs typeface="Calibri"/>
              </a:rPr>
              <a:t> </a:t>
            </a:r>
            <a:r>
              <a:rPr lang="ru-RU" sz="1600" spc="5" dirty="0">
                <a:solidFill>
                  <a:srgbClr val="1D1D1B"/>
                </a:solidFill>
                <a:cs typeface="Calibri"/>
              </a:rPr>
              <a:t>товарных</a:t>
            </a:r>
            <a:r>
              <a:rPr lang="ru-RU" sz="1600" spc="10" dirty="0">
                <a:solidFill>
                  <a:srgbClr val="1D1D1B"/>
                </a:solidFill>
                <a:cs typeface="Calibri"/>
              </a:rPr>
              <a:t> </a:t>
            </a:r>
            <a:r>
              <a:rPr lang="ru-RU" sz="1600" spc="5" dirty="0">
                <a:solidFill>
                  <a:srgbClr val="1D1D1B"/>
                </a:solidFill>
                <a:cs typeface="Calibri"/>
              </a:rPr>
              <a:t>карточек       </a:t>
            </a:r>
            <a:r>
              <a:rPr lang="ru-RU" sz="1600" dirty="0">
                <a:solidFill>
                  <a:srgbClr val="1D1D1B"/>
                </a:solidFill>
                <a:cs typeface="Calibri"/>
              </a:rPr>
              <a:t>с </a:t>
            </a:r>
            <a:r>
              <a:rPr lang="ru-RU" sz="1600" spc="5" dirty="0">
                <a:solidFill>
                  <a:srgbClr val="1D1D1B"/>
                </a:solidFill>
                <a:cs typeface="Calibri"/>
              </a:rPr>
              <a:t> </a:t>
            </a:r>
            <a:r>
              <a:rPr lang="ru-RU" sz="1600" spc="-5" dirty="0">
                <a:solidFill>
                  <a:srgbClr val="1D1D1B"/>
                </a:solidFill>
                <a:cs typeface="Calibri"/>
              </a:rPr>
              <a:t>подготовкой </a:t>
            </a:r>
            <a:r>
              <a:rPr lang="ru-RU" sz="1600" dirty="0">
                <a:solidFill>
                  <a:srgbClr val="1D1D1B"/>
                </a:solidFill>
                <a:cs typeface="Calibri"/>
              </a:rPr>
              <a:t>текстовых</a:t>
            </a:r>
            <a:r>
              <a:rPr lang="ru-RU" sz="1600" spc="5" dirty="0">
                <a:solidFill>
                  <a:srgbClr val="1D1D1B"/>
                </a:solidFill>
                <a:cs typeface="Calibri"/>
              </a:rPr>
              <a:t> материалов</a:t>
            </a:r>
            <a:endParaRPr sz="1600" dirty="0"/>
          </a:p>
          <a:p>
            <a:pPr marL="298450" marR="5080" indent="-285750" algn="just">
              <a:lnSpc>
                <a:spcPct val="101000"/>
              </a:lnSpc>
              <a:spcBef>
                <a:spcPts val="345"/>
              </a:spcBef>
              <a:buFont typeface="Arial"/>
              <a:buChar char="•"/>
              <a:defRPr/>
            </a:pPr>
            <a:r>
              <a:rPr lang="ru-RU" sz="1600" spc="5" dirty="0">
                <a:solidFill>
                  <a:srgbClr val="1D1D1B"/>
                </a:solidFill>
                <a:cs typeface="Calibri"/>
              </a:rPr>
              <a:t>Фотосъемка </a:t>
            </a:r>
            <a:r>
              <a:rPr lang="ru-RU" sz="1600" dirty="0">
                <a:solidFill>
                  <a:srgbClr val="1D1D1B"/>
                </a:solidFill>
                <a:cs typeface="Calibri"/>
              </a:rPr>
              <a:t>продукции </a:t>
            </a:r>
            <a:r>
              <a:rPr lang="ru-RU" sz="1600" spc="5" dirty="0">
                <a:solidFill>
                  <a:srgbClr val="1D1D1B"/>
                </a:solidFill>
                <a:cs typeface="Calibri"/>
              </a:rPr>
              <a:t>(при </a:t>
            </a:r>
            <a:r>
              <a:rPr lang="ru-RU" sz="1600" spc="10" dirty="0">
                <a:solidFill>
                  <a:srgbClr val="1D1D1B"/>
                </a:solidFill>
                <a:cs typeface="Calibri"/>
              </a:rPr>
              <a:t> </a:t>
            </a:r>
            <a:r>
              <a:rPr lang="ru-RU" sz="1600" dirty="0">
                <a:solidFill>
                  <a:srgbClr val="1D1D1B"/>
                </a:solidFill>
                <a:cs typeface="Calibri"/>
              </a:rPr>
              <a:t>необходимости)</a:t>
            </a:r>
            <a:endParaRPr lang="ru-RU" sz="1600" spc="5" dirty="0">
              <a:solidFill>
                <a:srgbClr val="1D1D1B"/>
              </a:solidFill>
              <a:cs typeface="Calibri"/>
            </a:endParaRPr>
          </a:p>
          <a:p>
            <a:pPr marL="298450" marR="5080" indent="-285750" algn="just">
              <a:lnSpc>
                <a:spcPct val="101000"/>
              </a:lnSpc>
              <a:spcBef>
                <a:spcPts val="345"/>
              </a:spcBef>
              <a:buFont typeface="Arial"/>
              <a:buChar char="•"/>
              <a:defRPr/>
            </a:pPr>
            <a:r>
              <a:rPr lang="ru-RU" sz="1600" spc="5" dirty="0">
                <a:solidFill>
                  <a:srgbClr val="1D1D1B"/>
                </a:solidFill>
                <a:cs typeface="Calibri"/>
              </a:rPr>
              <a:t>Настройка склада</a:t>
            </a:r>
            <a:endParaRPr sz="1600" dirty="0"/>
          </a:p>
          <a:p>
            <a:pPr marL="298450" marR="5080" indent="-285750" algn="just">
              <a:lnSpc>
                <a:spcPct val="101000"/>
              </a:lnSpc>
              <a:spcBef>
                <a:spcPts val="345"/>
              </a:spcBef>
              <a:buFont typeface="Arial"/>
              <a:buChar char="•"/>
              <a:defRPr/>
            </a:pPr>
            <a:r>
              <a:rPr lang="ru-RU" sz="1600" spc="-5" dirty="0">
                <a:solidFill>
                  <a:srgbClr val="1D1D1B"/>
                </a:solidFill>
                <a:cs typeface="Calibri"/>
              </a:rPr>
              <a:t>Консультацию</a:t>
            </a:r>
            <a:r>
              <a:rPr lang="ru-RU" sz="1600" spc="-10" dirty="0">
                <a:solidFill>
                  <a:srgbClr val="1D1D1B"/>
                </a:solidFill>
                <a:cs typeface="Calibri"/>
              </a:rPr>
              <a:t> </a:t>
            </a:r>
            <a:r>
              <a:rPr lang="ru-RU" sz="1600" spc="5" dirty="0">
                <a:solidFill>
                  <a:srgbClr val="1D1D1B"/>
                </a:solidFill>
                <a:cs typeface="Calibri"/>
              </a:rPr>
              <a:t>по</a:t>
            </a:r>
            <a:r>
              <a:rPr lang="ru-RU" sz="1600" spc="15" dirty="0">
                <a:solidFill>
                  <a:srgbClr val="1D1D1B"/>
                </a:solidFill>
                <a:cs typeface="Calibri"/>
              </a:rPr>
              <a:t> </a:t>
            </a:r>
            <a:r>
              <a:rPr lang="ru-RU" sz="1600" dirty="0">
                <a:solidFill>
                  <a:srgbClr val="1D1D1B"/>
                </a:solidFill>
                <a:cs typeface="Calibri"/>
              </a:rPr>
              <a:t>ведению</a:t>
            </a:r>
            <a:r>
              <a:rPr lang="ru-RU" sz="1600" spc="25" dirty="0">
                <a:solidFill>
                  <a:srgbClr val="1D1D1B"/>
                </a:solidFill>
                <a:cs typeface="Calibri"/>
              </a:rPr>
              <a:t> </a:t>
            </a:r>
            <a:r>
              <a:rPr lang="ru-RU" sz="1600" spc="-5" dirty="0">
                <a:solidFill>
                  <a:srgbClr val="1D1D1B"/>
                </a:solidFill>
                <a:cs typeface="Calibri"/>
              </a:rPr>
              <a:t>продаж </a:t>
            </a:r>
            <a:r>
              <a:rPr lang="ru-RU" sz="1600" dirty="0">
                <a:solidFill>
                  <a:srgbClr val="1D1D1B"/>
                </a:solidFill>
                <a:cs typeface="Calibri"/>
              </a:rPr>
              <a:t> </a:t>
            </a:r>
            <a:r>
              <a:rPr lang="ru-RU" sz="1600" spc="5" dirty="0">
                <a:solidFill>
                  <a:srgbClr val="1D1D1B"/>
                </a:solidFill>
                <a:cs typeface="Calibri"/>
              </a:rPr>
              <a:t>на</a:t>
            </a:r>
            <a:r>
              <a:rPr lang="ru-RU" sz="1600" spc="15" dirty="0">
                <a:solidFill>
                  <a:srgbClr val="1D1D1B"/>
                </a:solidFill>
                <a:cs typeface="Calibri"/>
              </a:rPr>
              <a:t> </a:t>
            </a:r>
            <a:r>
              <a:rPr lang="ru-RU" sz="1600" spc="10" dirty="0">
                <a:solidFill>
                  <a:srgbClr val="1D1D1B"/>
                </a:solidFill>
                <a:cs typeface="Calibri"/>
              </a:rPr>
              <a:t>выбранном</a:t>
            </a:r>
            <a:r>
              <a:rPr lang="ru-RU" sz="1600" spc="-10" dirty="0">
                <a:solidFill>
                  <a:srgbClr val="1D1D1B"/>
                </a:solidFill>
                <a:cs typeface="Calibri"/>
              </a:rPr>
              <a:t> </a:t>
            </a:r>
            <a:r>
              <a:rPr lang="ru-RU" sz="1600" spc="5" dirty="0" err="1">
                <a:solidFill>
                  <a:srgbClr val="1D1D1B"/>
                </a:solidFill>
                <a:cs typeface="Calibri"/>
              </a:rPr>
              <a:t>маркетплейсе</a:t>
            </a:r>
            <a:r>
              <a:rPr lang="ru-RU" sz="1600" spc="15" dirty="0">
                <a:solidFill>
                  <a:srgbClr val="1D1D1B"/>
                </a:solidFill>
                <a:cs typeface="Calibri"/>
              </a:rPr>
              <a:t> </a:t>
            </a:r>
            <a:r>
              <a:rPr lang="ru-RU" sz="1600" spc="5" dirty="0">
                <a:solidFill>
                  <a:srgbClr val="1D1D1B"/>
                </a:solidFill>
                <a:cs typeface="Calibri"/>
              </a:rPr>
              <a:t>(</a:t>
            </a:r>
            <a:r>
              <a:rPr lang="ru-RU" sz="1600" spc="5" dirty="0" err="1">
                <a:solidFill>
                  <a:srgbClr val="1D1D1B"/>
                </a:solidFill>
                <a:cs typeface="Calibri"/>
              </a:rPr>
              <a:t>Ozon</a:t>
            </a:r>
            <a:r>
              <a:rPr lang="ru-RU" sz="1600" spc="5" dirty="0">
                <a:solidFill>
                  <a:srgbClr val="1D1D1B"/>
                </a:solidFill>
                <a:cs typeface="Calibri"/>
              </a:rPr>
              <a:t>, </a:t>
            </a:r>
            <a:r>
              <a:rPr lang="ru-RU" sz="1600" spc="10" dirty="0">
                <a:solidFill>
                  <a:srgbClr val="1D1D1B"/>
                </a:solidFill>
                <a:cs typeface="Calibri"/>
              </a:rPr>
              <a:t> </a:t>
            </a:r>
            <a:r>
              <a:rPr lang="ru-RU" sz="1600" spc="10" dirty="0" err="1">
                <a:solidFill>
                  <a:srgbClr val="1D1D1B"/>
                </a:solidFill>
                <a:cs typeface="Calibri"/>
              </a:rPr>
              <a:t>WildBerries</a:t>
            </a:r>
            <a:r>
              <a:rPr lang="ru-RU" sz="1600" spc="10" dirty="0">
                <a:solidFill>
                  <a:srgbClr val="1D1D1B"/>
                </a:solidFill>
                <a:cs typeface="Calibri"/>
              </a:rPr>
              <a:t>,</a:t>
            </a:r>
            <a:r>
              <a:rPr lang="ru-RU" sz="1600" spc="25" dirty="0">
                <a:solidFill>
                  <a:srgbClr val="1D1D1B"/>
                </a:solidFill>
                <a:cs typeface="Calibri"/>
              </a:rPr>
              <a:t> </a:t>
            </a:r>
            <a:r>
              <a:rPr lang="ru-RU" sz="1600" dirty="0" err="1">
                <a:solidFill>
                  <a:srgbClr val="1D1D1B"/>
                </a:solidFill>
                <a:cs typeface="Calibri"/>
              </a:rPr>
              <a:t>KazanExpress</a:t>
            </a:r>
            <a:r>
              <a:rPr lang="ru-RU" sz="1600" spc="25" dirty="0">
                <a:solidFill>
                  <a:srgbClr val="1D1D1B"/>
                </a:solidFill>
                <a:cs typeface="Calibri"/>
              </a:rPr>
              <a:t> </a:t>
            </a:r>
            <a:r>
              <a:rPr lang="ru-RU" sz="1600" dirty="0">
                <a:solidFill>
                  <a:srgbClr val="1D1D1B"/>
                </a:solidFill>
                <a:cs typeface="Calibri"/>
              </a:rPr>
              <a:t>+</a:t>
            </a:r>
            <a:r>
              <a:rPr lang="ru-RU" sz="1600" spc="10" dirty="0">
                <a:solidFill>
                  <a:srgbClr val="1D1D1B"/>
                </a:solidFill>
                <a:cs typeface="Calibri"/>
              </a:rPr>
              <a:t> </a:t>
            </a:r>
            <a:r>
              <a:rPr lang="ru-RU" sz="1600" spc="5" dirty="0" err="1">
                <a:solidFill>
                  <a:srgbClr val="1D1D1B"/>
                </a:solidFill>
                <a:cs typeface="Calibri"/>
              </a:rPr>
              <a:t>Яндекс.Маркет</a:t>
            </a:r>
            <a:r>
              <a:rPr lang="ru-RU" sz="1600" spc="5" dirty="0">
                <a:solidFill>
                  <a:srgbClr val="1D1D1B"/>
                </a:solidFill>
                <a:cs typeface="Calibri"/>
              </a:rPr>
              <a:t> </a:t>
            </a:r>
            <a:r>
              <a:rPr lang="ru-RU" sz="1600" spc="-425" dirty="0">
                <a:solidFill>
                  <a:srgbClr val="1D1D1B"/>
                </a:solidFill>
                <a:cs typeface="Calibri"/>
              </a:rPr>
              <a:t> </a:t>
            </a:r>
            <a:r>
              <a:rPr lang="ru-RU" sz="1600" spc="5" dirty="0">
                <a:solidFill>
                  <a:srgbClr val="1D1D1B"/>
                </a:solidFill>
                <a:cs typeface="Calibri"/>
              </a:rPr>
              <a:t>для</a:t>
            </a:r>
            <a:r>
              <a:rPr lang="ru-RU" sz="1600" spc="15" dirty="0">
                <a:solidFill>
                  <a:srgbClr val="1D1D1B"/>
                </a:solidFill>
                <a:cs typeface="Calibri"/>
              </a:rPr>
              <a:t> </a:t>
            </a:r>
            <a:r>
              <a:rPr lang="ru-RU" sz="1600" spc="5" dirty="0">
                <a:solidFill>
                  <a:srgbClr val="1D1D1B"/>
                </a:solidFill>
                <a:cs typeface="Calibri"/>
              </a:rPr>
              <a:t>СМСП)</a:t>
            </a:r>
            <a:endParaRPr sz="1600" dirty="0"/>
          </a:p>
        </p:txBody>
      </p:sp>
      <p:sp>
        <p:nvSpPr>
          <p:cNvPr id="27" name="Скругленный прямоугольник 26"/>
          <p:cNvSpPr/>
          <p:nvPr/>
        </p:nvSpPr>
        <p:spPr bwMode="auto">
          <a:xfrm>
            <a:off x="198353" y="971250"/>
            <a:ext cx="5659821" cy="836063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E04D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" name="Параллелограмм 37"/>
          <p:cNvSpPr/>
          <p:nvPr/>
        </p:nvSpPr>
        <p:spPr bwMode="auto">
          <a:xfrm>
            <a:off x="210842" y="234454"/>
            <a:ext cx="783928" cy="475161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9" name="Прямоугольник 38"/>
          <p:cNvSpPr/>
          <p:nvPr/>
        </p:nvSpPr>
        <p:spPr bwMode="auto">
          <a:xfrm>
            <a:off x="424288" y="271979"/>
            <a:ext cx="356188" cy="707886"/>
          </a:xfrm>
          <a:prstGeom prst="rect">
            <a:avLst/>
          </a:prstGeom>
          <a:grp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cap="all" dirty="0">
                <a:solidFill>
                  <a:schemeClr val="bg1"/>
                </a:solidFill>
                <a:latin typeface="Arial Black"/>
              </a:rPr>
              <a:t>4</a:t>
            </a:r>
          </a:p>
          <a:p>
            <a:pPr>
              <a:defRPr/>
            </a:pPr>
            <a:endParaRPr lang="ru-RU" sz="2000" dirty="0">
              <a:latin typeface="Arial Black"/>
            </a:endParaRPr>
          </a:p>
        </p:txBody>
      </p:sp>
      <p:grpSp>
        <p:nvGrpSpPr>
          <p:cNvPr id="2" name="Группа 1"/>
          <p:cNvGrpSpPr/>
          <p:nvPr/>
        </p:nvGrpSpPr>
        <p:grpSpPr bwMode="auto">
          <a:xfrm>
            <a:off x="429" y="5050688"/>
            <a:ext cx="1775091" cy="1851836"/>
            <a:chOff x="427" y="3428431"/>
            <a:chExt cx="3237623" cy="3429704"/>
          </a:xfrm>
        </p:grpSpPr>
        <p:sp>
          <p:nvSpPr>
            <p:cNvPr id="41" name="object 3"/>
            <p:cNvSpPr/>
            <p:nvPr/>
          </p:nvSpPr>
          <p:spPr bwMode="auto">
            <a:xfrm>
              <a:off x="427" y="3428431"/>
              <a:ext cx="3237623" cy="3429385"/>
            </a:xfrm>
            <a:custGeom>
              <a:avLst/>
              <a:gdLst/>
              <a:ahLst/>
              <a:cxnLst/>
              <a:rect l="l" t="t" r="r" b="b"/>
              <a:pathLst>
                <a:path w="5339080" h="5655309" extrusionOk="0">
                  <a:moveTo>
                    <a:pt x="5338437" y="142"/>
                  </a:moveTo>
                  <a:lnTo>
                    <a:pt x="0" y="142"/>
                  </a:lnTo>
                  <a:lnTo>
                    <a:pt x="0" y="5655183"/>
                  </a:lnTo>
                  <a:lnTo>
                    <a:pt x="5338437" y="5655183"/>
                  </a:lnTo>
                  <a:lnTo>
                    <a:pt x="5338437" y="142"/>
                  </a:lnTo>
                  <a:close/>
                </a:path>
              </a:pathLst>
            </a:custGeom>
            <a:solidFill>
              <a:srgbClr val="E84E22"/>
            </a:solidFill>
          </p:spPr>
          <p:txBody>
            <a:bodyPr wrap="square" lIns="0" tIns="0" rIns="0" bIns="0" rtlCol="0"/>
            <a:lstStyle/>
            <a:p>
              <a:pPr defTabSz="554492">
                <a:defRPr/>
              </a:pPr>
              <a:endParaRPr sz="11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" name="object 18"/>
            <p:cNvSpPr txBox="1"/>
            <p:nvPr/>
          </p:nvSpPr>
          <p:spPr bwMode="auto">
            <a:xfrm>
              <a:off x="1048108" y="5703280"/>
              <a:ext cx="1192624" cy="355693"/>
            </a:xfrm>
            <a:prstGeom prst="rect">
              <a:avLst/>
            </a:prstGeom>
            <a:grpFill/>
          </p:spPr>
          <p:txBody>
            <a:bodyPr vert="horz" wrap="square" lIns="0" tIns="7316" rIns="0" bIns="0" rtlCol="0">
              <a:spAutoFit/>
            </a:bodyPr>
            <a:lstStyle/>
            <a:p>
              <a:pPr marL="7701" algn="ctr" defTabSz="554492">
                <a:spcBef>
                  <a:spcPts val="58"/>
                </a:spcBef>
                <a:defRPr/>
              </a:pPr>
              <a:r>
                <a:rPr sz="1200" b="1" spc="2" dirty="0">
                  <a:solidFill>
                    <a:srgbClr val="FFFFFF"/>
                  </a:solidFill>
                  <a:latin typeface="Calibri"/>
                  <a:cs typeface="Calibri"/>
                </a:rPr>
                <a:t>FP</a:t>
              </a:r>
              <a:r>
                <a:rPr sz="1200" b="1" spc="9" dirty="0">
                  <a:solidFill>
                    <a:srgbClr val="FFFFFF"/>
                  </a:solidFill>
                  <a:latin typeface="Calibri"/>
                  <a:cs typeface="Calibri"/>
                </a:rPr>
                <a:t>P</a:t>
              </a:r>
              <a:r>
                <a:rPr sz="1200" b="1" spc="-61" dirty="0">
                  <a:solidFill>
                    <a:srgbClr val="FFFFFF"/>
                  </a:solidFill>
                  <a:latin typeface="Calibri"/>
                  <a:cs typeface="Calibri"/>
                </a:rPr>
                <a:t>R</a:t>
              </a:r>
              <a:r>
                <a:rPr sz="1200" b="1" spc="-230" dirty="0">
                  <a:solidFill>
                    <a:srgbClr val="FFFFFF"/>
                  </a:solidFill>
                  <a:latin typeface="Calibri"/>
                  <a:cs typeface="Calibri"/>
                </a:rPr>
                <a:t>T</a:t>
              </a:r>
              <a:r>
                <a:rPr sz="1200" b="1" spc="-5" dirty="0">
                  <a:solidFill>
                    <a:srgbClr val="FFFFFF"/>
                  </a:solidFill>
                  <a:latin typeface="Calibri"/>
                  <a:cs typeface="Calibri"/>
                </a:rPr>
                <a:t>.</a:t>
              </a:r>
              <a:r>
                <a:rPr sz="1200" b="1" spc="5" dirty="0">
                  <a:solidFill>
                    <a:srgbClr val="FFFFFF"/>
                  </a:solidFill>
                  <a:latin typeface="Calibri"/>
                  <a:cs typeface="Calibri"/>
                </a:rPr>
                <a:t>R</a:t>
              </a:r>
              <a:r>
                <a:rPr sz="1200" b="1" spc="-2" dirty="0">
                  <a:solidFill>
                    <a:srgbClr val="FFFFFF"/>
                  </a:solidFill>
                  <a:latin typeface="Calibri"/>
                  <a:cs typeface="Calibri"/>
                </a:rPr>
                <a:t>U</a:t>
              </a:r>
              <a:endParaRPr sz="1200" dirty="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  <p:pic>
          <p:nvPicPr>
            <p:cNvPr id="43" name="object 39"/>
            <p:cNvPicPr/>
            <p:nvPr/>
          </p:nvPicPr>
          <p:blipFill>
            <a:blip r:embed="rId2"/>
            <a:stretch/>
          </p:blipFill>
          <p:spPr bwMode="auto">
            <a:xfrm>
              <a:off x="994817" y="4113310"/>
              <a:ext cx="1262338" cy="1272492"/>
            </a:xfrm>
            <a:prstGeom prst="rect">
              <a:avLst/>
            </a:prstGeom>
          </p:spPr>
        </p:pic>
        <p:sp>
          <p:nvSpPr>
            <p:cNvPr id="44" name="object 40"/>
            <p:cNvSpPr/>
            <p:nvPr/>
          </p:nvSpPr>
          <p:spPr bwMode="auto">
            <a:xfrm>
              <a:off x="427" y="5648262"/>
              <a:ext cx="1208717" cy="1209873"/>
            </a:xfrm>
            <a:custGeom>
              <a:avLst/>
              <a:gdLst/>
              <a:ahLst/>
              <a:cxnLst/>
              <a:rect l="l" t="t" r="r" b="b"/>
              <a:pathLst>
                <a:path w="1993264" h="1995170" extrusionOk="0">
                  <a:moveTo>
                    <a:pt x="0" y="50"/>
                  </a:moveTo>
                  <a:lnTo>
                    <a:pt x="0" y="1994586"/>
                  </a:lnTo>
                  <a:lnTo>
                    <a:pt x="1992960" y="1994586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554492">
                <a:defRPr/>
              </a:pPr>
              <a:endParaRPr sz="11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5" name="Параллелограмм 44"/>
          <p:cNvSpPr/>
          <p:nvPr/>
        </p:nvSpPr>
        <p:spPr bwMode="auto">
          <a:xfrm>
            <a:off x="997586" y="234455"/>
            <a:ext cx="10829420" cy="468397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6" name="Прямоугольник 45"/>
          <p:cNvSpPr/>
          <p:nvPr/>
        </p:nvSpPr>
        <p:spPr bwMode="auto">
          <a:xfrm>
            <a:off x="1333952" y="297430"/>
            <a:ext cx="8435323" cy="369332"/>
          </a:xfrm>
          <a:prstGeom prst="rect">
            <a:avLst/>
          </a:prstGeom>
          <a:grp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cap="all" dirty="0">
                <a:solidFill>
                  <a:schemeClr val="bg1"/>
                </a:solidFill>
                <a:latin typeface="Arial Black"/>
              </a:rPr>
              <a:t>НЕФИНАНСОВЫЕ МЕРЫ ПОДДЕРЖКИ ЦЕНТРА «МОЙ БИЗНЕС»</a:t>
            </a:r>
          </a:p>
        </p:txBody>
      </p:sp>
      <p:sp>
        <p:nvSpPr>
          <p:cNvPr id="22" name="object 18">
            <a:extLst>
              <a:ext uri="{FF2B5EF4-FFF2-40B4-BE49-F238E27FC236}">
                <a16:creationId xmlns:a16="http://schemas.microsoft.com/office/drawing/2014/main" id="{DE96CB17-163A-24DD-CBF8-3BB4B6FFEE41}"/>
              </a:ext>
            </a:extLst>
          </p:cNvPr>
          <p:cNvSpPr txBox="1"/>
          <p:nvPr/>
        </p:nvSpPr>
        <p:spPr bwMode="auto">
          <a:xfrm>
            <a:off x="6412296" y="1876485"/>
            <a:ext cx="5636275" cy="1999009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363855" algn="just">
              <a:lnSpc>
                <a:spcPct val="98500"/>
              </a:lnSpc>
              <a:spcBef>
                <a:spcPts val="130"/>
              </a:spcBef>
              <a:defRPr/>
            </a:pPr>
            <a:r>
              <a:rPr lang="ru-RU" sz="1600" spc="-45" dirty="0">
                <a:solidFill>
                  <a:srgbClr val="1D1D1B"/>
                </a:solidFill>
                <a:cs typeface="Calibri"/>
              </a:rPr>
              <a:t>Для новых пользователей платформы VK Реклама.</a:t>
            </a:r>
            <a:endParaRPr lang="ru-RU" sz="1600" dirty="0"/>
          </a:p>
          <a:p>
            <a:pPr marL="12700" marR="363855" algn="just">
              <a:lnSpc>
                <a:spcPct val="98500"/>
              </a:lnSpc>
              <a:spcBef>
                <a:spcPts val="130"/>
              </a:spcBef>
              <a:defRPr/>
            </a:pPr>
            <a:r>
              <a:rPr lang="ru-RU" sz="1600" spc="-45" dirty="0">
                <a:solidFill>
                  <a:srgbClr val="1D1D1B"/>
                </a:solidFill>
                <a:cs typeface="Calibri"/>
              </a:rPr>
              <a:t>Предоставление купона на удвоение первого платежа на рекламу сообщества/магазина ВКонтакте на сумму </a:t>
            </a:r>
            <a:r>
              <a:rPr lang="ru-RU" sz="1600" b="1" spc="-45" dirty="0">
                <a:solidFill>
                  <a:srgbClr val="FF0000"/>
                </a:solidFill>
                <a:cs typeface="Calibri"/>
              </a:rPr>
              <a:t>от 500 до </a:t>
            </a:r>
            <a:r>
              <a:rPr lang="en-US" sz="1600" b="1" spc="-45" dirty="0">
                <a:solidFill>
                  <a:srgbClr val="FF0000"/>
                </a:solidFill>
                <a:cs typeface="Calibri"/>
              </a:rPr>
              <a:t>10</a:t>
            </a:r>
            <a:r>
              <a:rPr lang="ru-RU" sz="1600" b="1" spc="-45" dirty="0">
                <a:solidFill>
                  <a:srgbClr val="FF0000"/>
                </a:solidFill>
                <a:cs typeface="Calibri"/>
              </a:rPr>
              <a:t> 000 рублей.</a:t>
            </a:r>
          </a:p>
          <a:p>
            <a:pPr marL="12700" marR="363855" algn="just">
              <a:lnSpc>
                <a:spcPct val="98500"/>
              </a:lnSpc>
              <a:spcBef>
                <a:spcPts val="130"/>
              </a:spcBef>
              <a:defRPr/>
            </a:pPr>
            <a:endParaRPr lang="ru-RU" sz="1600" b="1" dirty="0">
              <a:solidFill>
                <a:srgbClr val="FF0000"/>
              </a:solidFill>
            </a:endParaRPr>
          </a:p>
          <a:p>
            <a:pPr marL="12700" marR="363855" algn="just">
              <a:lnSpc>
                <a:spcPct val="98500"/>
              </a:lnSpc>
              <a:spcBef>
                <a:spcPts val="130"/>
              </a:spcBef>
              <a:defRPr/>
            </a:pPr>
            <a:r>
              <a:rPr lang="ru-RU" sz="1600" spc="-45" dirty="0">
                <a:solidFill>
                  <a:srgbClr val="1D1D1B"/>
                </a:solidFill>
                <a:cs typeface="Calibri"/>
              </a:rPr>
              <a:t>Активация </a:t>
            </a:r>
            <a:r>
              <a:rPr lang="ru-RU" sz="1600" spc="-45" dirty="0" err="1">
                <a:solidFill>
                  <a:srgbClr val="1D1D1B"/>
                </a:solidFill>
                <a:cs typeface="Calibri"/>
              </a:rPr>
              <a:t>промокода</a:t>
            </a:r>
            <a:r>
              <a:rPr lang="ru-RU" sz="1600" spc="-45" dirty="0">
                <a:solidFill>
                  <a:srgbClr val="1D1D1B"/>
                </a:solidFill>
                <a:cs typeface="Calibri"/>
              </a:rPr>
              <a:t> происходит при пополнении заявителем личного кабинета платформы VK Реклама на сумму, равную номиналу купона.</a:t>
            </a:r>
            <a:endParaRPr lang="ru-RU" sz="1600" dirty="0"/>
          </a:p>
        </p:txBody>
      </p:sp>
      <p:sp>
        <p:nvSpPr>
          <p:cNvPr id="23" name="Скругленный прямоугольник 31">
            <a:extLst>
              <a:ext uri="{FF2B5EF4-FFF2-40B4-BE49-F238E27FC236}">
                <a16:creationId xmlns:a16="http://schemas.microsoft.com/office/drawing/2014/main" id="{94E195C8-4AF2-473A-8759-B2445C0E3E27}"/>
              </a:ext>
            </a:extLst>
          </p:cNvPr>
          <p:cNvSpPr/>
          <p:nvPr/>
        </p:nvSpPr>
        <p:spPr bwMode="auto">
          <a:xfrm>
            <a:off x="6244366" y="1001085"/>
            <a:ext cx="5659821" cy="836063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E04D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object 21">
            <a:extLst>
              <a:ext uri="{FF2B5EF4-FFF2-40B4-BE49-F238E27FC236}">
                <a16:creationId xmlns:a16="http://schemas.microsoft.com/office/drawing/2014/main" id="{90719582-C7E9-8D79-CD48-E72523B05D4B}"/>
              </a:ext>
            </a:extLst>
          </p:cNvPr>
          <p:cNvSpPr txBox="1"/>
          <p:nvPr/>
        </p:nvSpPr>
        <p:spPr bwMode="auto">
          <a:xfrm>
            <a:off x="6642940" y="1019056"/>
            <a:ext cx="4862671" cy="774571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  <a:defRPr/>
            </a:pPr>
            <a:r>
              <a:rPr lang="ru-RU" sz="1600" b="1" dirty="0"/>
              <a:t>ПРЕДОСТАВЛЕНИЕ БЕСПЛАТНОГО КУПОНА </a:t>
            </a:r>
            <a:endParaRPr lang="ru-RU" sz="1600" dirty="0"/>
          </a:p>
          <a:p>
            <a:pPr marL="12700" algn="ctr">
              <a:lnSpc>
                <a:spcPct val="100000"/>
              </a:lnSpc>
              <a:spcBef>
                <a:spcPts val="105"/>
              </a:spcBef>
              <a:defRPr/>
            </a:pPr>
            <a:r>
              <a:rPr lang="ru-RU" sz="1600" b="1" dirty="0"/>
              <a:t>ДЛЯ УДВОЕНИЯ ПЕРВОГО ПЛАТЕЖА В  СЕРВИСЕ </a:t>
            </a:r>
            <a:endParaRPr lang="ru-RU" sz="1600" dirty="0"/>
          </a:p>
          <a:p>
            <a:pPr marL="12700" algn="ctr">
              <a:lnSpc>
                <a:spcPct val="100000"/>
              </a:lnSpc>
              <a:spcBef>
                <a:spcPts val="105"/>
              </a:spcBef>
              <a:defRPr/>
            </a:pPr>
            <a:r>
              <a:rPr lang="ru-RU" sz="1600" b="1" dirty="0"/>
              <a:t>VK РЕКЛАМА НА СУММУ ОТ 500 ДО </a:t>
            </a:r>
            <a:r>
              <a:rPr lang="en-US" sz="1600" b="1" dirty="0"/>
              <a:t>10 </a:t>
            </a:r>
            <a:r>
              <a:rPr lang="ru-RU" sz="1600" b="1" dirty="0"/>
              <a:t>000 РУБЛЕЙ</a:t>
            </a:r>
            <a:endParaRPr lang="ru-RU" sz="1600" b="1" dirty="0">
              <a:latin typeface="Calibri"/>
              <a:cs typeface="Calibri"/>
            </a:endParaRPr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14E16738-1A0B-434E-A500-0881D367A48B}"/>
              </a:ext>
            </a:extLst>
          </p:cNvPr>
          <p:cNvGrpSpPr/>
          <p:nvPr/>
        </p:nvGrpSpPr>
        <p:grpSpPr bwMode="auto">
          <a:xfrm>
            <a:off x="3158307" y="4004188"/>
            <a:ext cx="5711981" cy="2556382"/>
            <a:chOff x="5728818" y="3420786"/>
            <a:chExt cx="5711981" cy="2556382"/>
          </a:xfrm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EA498C9C-4365-45CC-BE87-21ABA8DA648F}"/>
                </a:ext>
              </a:extLst>
            </p:cNvPr>
            <p:cNvSpPr/>
            <p:nvPr/>
          </p:nvSpPr>
          <p:spPr bwMode="auto">
            <a:xfrm>
              <a:off x="5728818" y="3496289"/>
              <a:ext cx="5659821" cy="685059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  <a:defRPr/>
              </a:pPr>
              <a:r>
                <a:rPr lang="ru-RU" b="1" dirty="0">
                  <a:latin typeface="Calibri"/>
                  <a:ea typeface="Calibri"/>
                  <a:cs typeface="Times New Roman"/>
                </a:rPr>
                <a:t>ПРЕДОСТАВЛЕНИЕ ДОСТУПА К ОБУЧАЮЩИМ КУРСАМ ПО ВОПРОСАМ ВЕДЕНИЯ БИЗНЕСА</a:t>
              </a:r>
              <a:endParaRPr dirty="0"/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6C4FD5FE-92EA-44EB-9D4F-60F1C7D6CE98}"/>
                </a:ext>
              </a:extLst>
            </p:cNvPr>
            <p:cNvSpPr/>
            <p:nvPr/>
          </p:nvSpPr>
          <p:spPr bwMode="auto">
            <a:xfrm>
              <a:off x="6165110" y="4357836"/>
              <a:ext cx="4847664" cy="37209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12700" marR="5080" algn="ctr">
                <a:lnSpc>
                  <a:spcPct val="101000"/>
                </a:lnSpc>
                <a:spcBef>
                  <a:spcPts val="80"/>
                </a:spcBef>
                <a:defRPr/>
              </a:pPr>
              <a:r>
                <a:rPr lang="ru-RU" dirty="0"/>
                <a:t>Онлайн-курс на выбор:</a:t>
              </a:r>
              <a:endParaRPr lang="ru-RU" sz="1950" spc="5" dirty="0">
                <a:solidFill>
                  <a:srgbClr val="1D1D1B"/>
                </a:solidFill>
                <a:cs typeface="Calibri"/>
              </a:endParaRPr>
            </a:p>
          </p:txBody>
        </p:sp>
        <p:sp>
          <p:nvSpPr>
            <p:cNvPr id="20" name="Скругленный прямоугольник 15">
              <a:extLst>
                <a:ext uri="{FF2B5EF4-FFF2-40B4-BE49-F238E27FC236}">
                  <a16:creationId xmlns:a16="http://schemas.microsoft.com/office/drawing/2014/main" id="{DCDE3F0F-1D74-41D2-B887-699AE46CCF56}"/>
                </a:ext>
              </a:extLst>
            </p:cNvPr>
            <p:cNvSpPr/>
            <p:nvPr/>
          </p:nvSpPr>
          <p:spPr bwMode="auto">
            <a:xfrm>
              <a:off x="5728818" y="3420786"/>
              <a:ext cx="5659821" cy="836063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E04D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21" name="Группа 20">
              <a:extLst>
                <a:ext uri="{FF2B5EF4-FFF2-40B4-BE49-F238E27FC236}">
                  <a16:creationId xmlns:a16="http://schemas.microsoft.com/office/drawing/2014/main" id="{B0A0723B-6B09-4851-A3C1-C03BA70D5778}"/>
                </a:ext>
              </a:extLst>
            </p:cNvPr>
            <p:cNvGrpSpPr/>
            <p:nvPr/>
          </p:nvGrpSpPr>
          <p:grpSpPr bwMode="auto">
            <a:xfrm>
              <a:off x="5728818" y="4978991"/>
              <a:ext cx="1753882" cy="998177"/>
              <a:chOff x="210842" y="5558417"/>
              <a:chExt cx="1753882" cy="998177"/>
            </a:xfrm>
          </p:grpSpPr>
          <p:grpSp>
            <p:nvGrpSpPr>
              <p:cNvPr id="33" name="Группа 32">
                <a:extLst>
                  <a:ext uri="{FF2B5EF4-FFF2-40B4-BE49-F238E27FC236}">
                    <a16:creationId xmlns:a16="http://schemas.microsoft.com/office/drawing/2014/main" id="{71133ECB-66EA-4381-86FF-E04FD3ADFCB2}"/>
                  </a:ext>
                </a:extLst>
              </p:cNvPr>
              <p:cNvGrpSpPr/>
              <p:nvPr/>
            </p:nvGrpSpPr>
            <p:grpSpPr bwMode="auto">
              <a:xfrm>
                <a:off x="210842" y="5558417"/>
                <a:ext cx="1739300" cy="998177"/>
                <a:chOff x="199156" y="2101931"/>
                <a:chExt cx="1739300" cy="998177"/>
              </a:xfrm>
            </p:grpSpPr>
            <p:sp>
              <p:nvSpPr>
                <p:cNvPr id="35" name="Прямоугольник 34">
                  <a:extLst>
                    <a:ext uri="{FF2B5EF4-FFF2-40B4-BE49-F238E27FC236}">
                      <a16:creationId xmlns:a16="http://schemas.microsoft.com/office/drawing/2014/main" id="{9B8EA9DE-5240-41D1-B8FC-C6EA8296EC34}"/>
                    </a:ext>
                  </a:extLst>
                </p:cNvPr>
                <p:cNvSpPr/>
                <p:nvPr/>
              </p:nvSpPr>
              <p:spPr bwMode="auto">
                <a:xfrm>
                  <a:off x="423675" y="2188008"/>
                  <a:ext cx="1514781" cy="912100"/>
                </a:xfrm>
                <a:prstGeom prst="rect">
                  <a:avLst/>
                </a:prstGeom>
                <a:solidFill>
                  <a:srgbClr val="F4E9D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ru-RU" sz="1600"/>
                </a:p>
              </p:txBody>
            </p:sp>
            <p:sp>
              <p:nvSpPr>
                <p:cNvPr id="36" name="Овал 35">
                  <a:extLst>
                    <a:ext uri="{FF2B5EF4-FFF2-40B4-BE49-F238E27FC236}">
                      <a16:creationId xmlns:a16="http://schemas.microsoft.com/office/drawing/2014/main" id="{F3E9681A-DFA8-4C43-B816-C4732F53B2BF}"/>
                    </a:ext>
                  </a:extLst>
                </p:cNvPr>
                <p:cNvSpPr/>
                <p:nvPr/>
              </p:nvSpPr>
              <p:spPr bwMode="auto">
                <a:xfrm>
                  <a:off x="199156" y="2101931"/>
                  <a:ext cx="315294" cy="315294"/>
                </a:xfrm>
                <a:prstGeom prst="ellipse">
                  <a:avLst/>
                </a:prstGeom>
                <a:solidFill>
                  <a:srgbClr val="C7936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lang="ru-RU" b="0" i="0" u="none" strike="noStrike" cap="none" spc="0" dirty="0">
                      <a:ln>
                        <a:noFill/>
                      </a:ln>
                      <a:solidFill>
                        <a:prstClr val="white"/>
                      </a:solidFill>
                      <a:latin typeface="Arial Black"/>
                    </a:rPr>
                    <a:t>1</a:t>
                  </a:r>
                  <a:endParaRPr dirty="0"/>
                </a:p>
              </p:txBody>
            </p:sp>
          </p:grpSp>
          <p:sp>
            <p:nvSpPr>
              <p:cNvPr id="34" name="Прямоугольник 33">
                <a:extLst>
                  <a:ext uri="{FF2B5EF4-FFF2-40B4-BE49-F238E27FC236}">
                    <a16:creationId xmlns:a16="http://schemas.microsoft.com/office/drawing/2014/main" id="{45823DD8-3F83-456D-91ED-645C09E3B5F8}"/>
                  </a:ext>
                </a:extLst>
              </p:cNvPr>
              <p:cNvSpPr/>
              <p:nvPr/>
            </p:nvSpPr>
            <p:spPr bwMode="auto">
              <a:xfrm>
                <a:off x="350638" y="5845489"/>
                <a:ext cx="1614086" cy="338554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ru-RU" sz="1600" b="1" dirty="0">
                    <a:solidFill>
                      <a:srgbClr val="562212"/>
                    </a:solidFill>
                  </a:rPr>
                  <a:t>ЛИЧНЫЙ БРЕНД</a:t>
                </a:r>
                <a:endParaRPr lang="ru-RU" sz="2400" dirty="0"/>
              </a:p>
            </p:txBody>
          </p:sp>
        </p:grp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344AA385-4049-4175-BA1A-7C3BBE6572F9}"/>
                </a:ext>
              </a:extLst>
            </p:cNvPr>
            <p:cNvSpPr/>
            <p:nvPr/>
          </p:nvSpPr>
          <p:spPr bwMode="auto">
            <a:xfrm>
              <a:off x="7776367" y="5065068"/>
              <a:ext cx="1614086" cy="912100"/>
            </a:xfrm>
            <a:prstGeom prst="rect">
              <a:avLst/>
            </a:prstGeom>
            <a:solidFill>
              <a:srgbClr val="F4E9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1600"/>
            </a:p>
          </p:txBody>
        </p:sp>
        <p:sp>
          <p:nvSpPr>
            <p:cNvPr id="26" name="Овал 25">
              <a:extLst>
                <a:ext uri="{FF2B5EF4-FFF2-40B4-BE49-F238E27FC236}">
                  <a16:creationId xmlns:a16="http://schemas.microsoft.com/office/drawing/2014/main" id="{6D85E02A-DC83-40C4-9619-9F1110F2A636}"/>
                </a:ext>
              </a:extLst>
            </p:cNvPr>
            <p:cNvSpPr/>
            <p:nvPr/>
          </p:nvSpPr>
          <p:spPr bwMode="auto">
            <a:xfrm>
              <a:off x="7577840" y="4989226"/>
              <a:ext cx="315294" cy="315294"/>
            </a:xfrm>
            <a:prstGeom prst="ellipse">
              <a:avLst/>
            </a:prstGeom>
            <a:solidFill>
              <a:srgbClr val="C793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ru-RU" dirty="0">
                  <a:solidFill>
                    <a:prstClr val="white"/>
                  </a:solidFill>
                  <a:latin typeface="Arial Black"/>
                </a:rPr>
                <a:t>2</a:t>
              </a:r>
              <a:endParaRPr lang="ru-RU" b="0" i="0" u="none" strike="noStrike" cap="none" spc="0" dirty="0">
                <a:ln>
                  <a:noFill/>
                </a:ln>
                <a:solidFill>
                  <a:prstClr val="white"/>
                </a:solidFill>
                <a:latin typeface="Arial Black"/>
              </a:endParaRPr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2376F7C6-61A6-44A2-82B9-12A0C5BADC26}"/>
                </a:ext>
              </a:extLst>
            </p:cNvPr>
            <p:cNvSpPr/>
            <p:nvPr/>
          </p:nvSpPr>
          <p:spPr bwMode="auto">
            <a:xfrm>
              <a:off x="7717636" y="5276298"/>
              <a:ext cx="1683650" cy="58477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1600" b="1" dirty="0">
                  <a:solidFill>
                    <a:srgbClr val="562212"/>
                  </a:solidFill>
                </a:rPr>
                <a:t>ГЕНЕРАТОР КЛИЕНТОВ</a:t>
              </a:r>
              <a:endParaRPr lang="ru-RU" sz="2400" dirty="0"/>
            </a:p>
          </p:txBody>
        </p:sp>
        <p:grpSp>
          <p:nvGrpSpPr>
            <p:cNvPr id="29" name="Группа 28">
              <a:extLst>
                <a:ext uri="{FF2B5EF4-FFF2-40B4-BE49-F238E27FC236}">
                  <a16:creationId xmlns:a16="http://schemas.microsoft.com/office/drawing/2014/main" id="{406D5EC8-193F-4FB2-92A5-0E338183B2B5}"/>
                </a:ext>
              </a:extLst>
            </p:cNvPr>
            <p:cNvGrpSpPr/>
            <p:nvPr/>
          </p:nvGrpSpPr>
          <p:grpSpPr bwMode="auto">
            <a:xfrm>
              <a:off x="9501004" y="4978991"/>
              <a:ext cx="1939795" cy="998177"/>
              <a:chOff x="199156" y="2101931"/>
              <a:chExt cx="1939795" cy="998177"/>
            </a:xfrm>
          </p:grpSpPr>
          <p:sp>
            <p:nvSpPr>
              <p:cNvPr id="31" name="Прямоугольник 30">
                <a:extLst>
                  <a:ext uri="{FF2B5EF4-FFF2-40B4-BE49-F238E27FC236}">
                    <a16:creationId xmlns:a16="http://schemas.microsoft.com/office/drawing/2014/main" id="{C4FC1230-52A7-4E32-8046-5D37A166155E}"/>
                  </a:ext>
                </a:extLst>
              </p:cNvPr>
              <p:cNvSpPr/>
              <p:nvPr/>
            </p:nvSpPr>
            <p:spPr bwMode="auto">
              <a:xfrm>
                <a:off x="407686" y="2242493"/>
                <a:ext cx="1731265" cy="857615"/>
              </a:xfrm>
              <a:prstGeom prst="rect">
                <a:avLst/>
              </a:prstGeom>
              <a:solidFill>
                <a:srgbClr val="F4E9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 sz="1600"/>
              </a:p>
            </p:txBody>
          </p:sp>
          <p:sp>
            <p:nvSpPr>
              <p:cNvPr id="32" name="Овал 31">
                <a:extLst>
                  <a:ext uri="{FF2B5EF4-FFF2-40B4-BE49-F238E27FC236}">
                    <a16:creationId xmlns:a16="http://schemas.microsoft.com/office/drawing/2014/main" id="{EA9BCF1F-4383-412D-AFA8-C412E7059CE9}"/>
                  </a:ext>
                </a:extLst>
              </p:cNvPr>
              <p:cNvSpPr/>
              <p:nvPr/>
            </p:nvSpPr>
            <p:spPr bwMode="auto">
              <a:xfrm>
                <a:off x="199156" y="2101931"/>
                <a:ext cx="315294" cy="315294"/>
              </a:xfrm>
              <a:prstGeom prst="ellipse">
                <a:avLst/>
              </a:prstGeom>
              <a:solidFill>
                <a:srgbClr val="C793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ru-RU">
                    <a:solidFill>
                      <a:prstClr val="white"/>
                    </a:solidFill>
                    <a:latin typeface="Arial Black"/>
                  </a:rPr>
                  <a:t>3</a:t>
                </a:r>
                <a:endParaRPr lang="ru-RU" b="0" i="0" u="none" strike="noStrike" cap="none" spc="0">
                  <a:ln>
                    <a:noFill/>
                  </a:ln>
                  <a:solidFill>
                    <a:prstClr val="white"/>
                  </a:solidFill>
                  <a:latin typeface="Arial Black"/>
                </a:endParaRPr>
              </a:p>
            </p:txBody>
          </p:sp>
        </p:grpSp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F5FB8CB9-BEC8-4838-8731-514D681125FC}"/>
                </a:ext>
              </a:extLst>
            </p:cNvPr>
            <p:cNvSpPr/>
            <p:nvPr/>
          </p:nvSpPr>
          <p:spPr bwMode="auto">
            <a:xfrm>
              <a:off x="9601222" y="5259736"/>
              <a:ext cx="1800000" cy="52322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1400" b="1" dirty="0">
                  <a:solidFill>
                    <a:srgbClr val="562212"/>
                  </a:solidFill>
                </a:rPr>
                <a:t>МАШИНА </a:t>
              </a:r>
            </a:p>
            <a:p>
              <a:pPr algn="ctr">
                <a:defRPr/>
              </a:pPr>
              <a:r>
                <a:rPr lang="ru-RU" sz="1400" b="1" dirty="0">
                  <a:solidFill>
                    <a:srgbClr val="562212"/>
                  </a:solidFill>
                </a:rPr>
                <a:t>ПРОДАЖ</a:t>
              </a:r>
              <a:endParaRPr lang="ru-RU" sz="1400" dirty="0"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 bwMode="auto">
          <a:xfrm>
            <a:off x="213747" y="2015331"/>
            <a:ext cx="5657044" cy="2549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85" marR="5074" algn="just" defTabSz="913394">
              <a:lnSpc>
                <a:spcPct val="107700"/>
              </a:lnSpc>
              <a:spcBef>
                <a:spcPts val="75"/>
              </a:spcBef>
              <a:defRPr/>
            </a:pPr>
            <a:r>
              <a:rPr lang="ru-RU" spc="-70" dirty="0">
                <a:solidFill>
                  <a:srgbClr val="1D1D1B"/>
                </a:solidFill>
                <a:cs typeface="Calibri"/>
              </a:rPr>
              <a:t>Услуга включает :</a:t>
            </a:r>
          </a:p>
          <a:p>
            <a:pPr marL="298435" marR="5074" indent="-285750" algn="just" defTabSz="913394">
              <a:lnSpc>
                <a:spcPct val="107700"/>
              </a:lnSpc>
              <a:spcBef>
                <a:spcPts val="75"/>
              </a:spcBef>
              <a:buFont typeface="Arial" panose="020B0604020202020204" pitchFamily="34" charset="0"/>
              <a:buChar char="•"/>
              <a:defRPr/>
            </a:pPr>
            <a:r>
              <a:rPr lang="ru-RU" spc="-70" dirty="0">
                <a:solidFill>
                  <a:srgbClr val="1D1D1B"/>
                </a:solidFill>
                <a:cs typeface="Calibri"/>
              </a:rPr>
              <a:t>подготовку коммерческого предложения</a:t>
            </a:r>
          </a:p>
          <a:p>
            <a:pPr marL="298435" marR="5074" indent="-285750" algn="just" defTabSz="913394">
              <a:lnSpc>
                <a:spcPct val="107700"/>
              </a:lnSpc>
              <a:spcBef>
                <a:spcPts val="75"/>
              </a:spcBef>
              <a:buFont typeface="Arial" panose="020B0604020202020204" pitchFamily="34" charset="0"/>
              <a:buChar char="•"/>
              <a:defRPr/>
            </a:pPr>
            <a:r>
              <a:rPr lang="ru-RU" spc="-70" dirty="0">
                <a:solidFill>
                  <a:srgbClr val="1D1D1B"/>
                </a:solidFill>
                <a:cs typeface="Calibri"/>
              </a:rPr>
              <a:t>поиск и подбор потенциальных иностранных покупателей</a:t>
            </a:r>
          </a:p>
          <a:p>
            <a:pPr marL="298435" marR="5074" indent="-285750" algn="just" defTabSz="913394">
              <a:lnSpc>
                <a:spcPct val="107700"/>
              </a:lnSpc>
              <a:spcBef>
                <a:spcPts val="75"/>
              </a:spcBef>
              <a:buFont typeface="Arial" panose="020B0604020202020204" pitchFamily="34" charset="0"/>
              <a:buChar char="•"/>
              <a:defRPr/>
            </a:pPr>
            <a:r>
              <a:rPr lang="ru-RU" spc="-70" dirty="0">
                <a:solidFill>
                  <a:srgbClr val="1D1D1B"/>
                </a:solidFill>
                <a:cs typeface="Calibri"/>
              </a:rPr>
              <a:t>сопровождение переговорного процесса (включая последовательный перевод по видеосвязи)</a:t>
            </a:r>
          </a:p>
          <a:p>
            <a:pPr marL="12685" marR="5074" algn="just" defTabSz="913394">
              <a:lnSpc>
                <a:spcPct val="107700"/>
              </a:lnSpc>
              <a:spcBef>
                <a:spcPts val="75"/>
              </a:spcBef>
              <a:defRPr/>
            </a:pPr>
            <a:endParaRPr lang="ru-RU" spc="-70" dirty="0">
              <a:solidFill>
                <a:srgbClr val="1D1D1B"/>
              </a:solidFill>
              <a:cs typeface="Calibri"/>
            </a:endParaRPr>
          </a:p>
          <a:p>
            <a:pPr marL="12685" marR="5074" algn="just" defTabSz="913394">
              <a:lnSpc>
                <a:spcPct val="107700"/>
              </a:lnSpc>
              <a:spcBef>
                <a:spcPts val="75"/>
              </a:spcBef>
              <a:defRPr/>
            </a:pPr>
            <a:endParaRPr lang="ru-RU" spc="-70" dirty="0">
              <a:solidFill>
                <a:srgbClr val="1D1D1B"/>
              </a:solidFill>
              <a:cs typeface="Calibri"/>
            </a:endParaRPr>
          </a:p>
        </p:txBody>
      </p:sp>
      <p:grpSp>
        <p:nvGrpSpPr>
          <p:cNvPr id="13" name="Группа 12"/>
          <p:cNvGrpSpPr/>
          <p:nvPr/>
        </p:nvGrpSpPr>
        <p:grpSpPr bwMode="auto">
          <a:xfrm>
            <a:off x="210842" y="234454"/>
            <a:ext cx="4095687" cy="745411"/>
            <a:chOff x="210842" y="234454"/>
            <a:chExt cx="4085973" cy="745411"/>
          </a:xfrm>
        </p:grpSpPr>
        <p:sp>
          <p:nvSpPr>
            <p:cNvPr id="14" name="Параллелограмм 13"/>
            <p:cNvSpPr/>
            <p:nvPr/>
          </p:nvSpPr>
          <p:spPr bwMode="auto">
            <a:xfrm>
              <a:off x="995721" y="234455"/>
              <a:ext cx="3301094" cy="475159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 bwMode="auto">
            <a:xfrm>
              <a:off x="1331288" y="297430"/>
              <a:ext cx="2850096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b="1" cap="all">
                  <a:solidFill>
                    <a:schemeClr val="bg1"/>
                  </a:solidFill>
                  <a:latin typeface="Arial Black"/>
                </a:rPr>
                <a:t>МЕРЫ ПОДДЕРЖКИ </a:t>
              </a:r>
              <a:endParaRPr lang="ru-RU" b="1" i="0" cap="all">
                <a:solidFill>
                  <a:schemeClr val="bg1"/>
                </a:solidFill>
                <a:latin typeface="Arial Black"/>
              </a:endParaRPr>
            </a:p>
          </p:txBody>
        </p:sp>
        <p:sp>
          <p:nvSpPr>
            <p:cNvPr id="16" name="Параллелограмм 15"/>
            <p:cNvSpPr/>
            <p:nvPr/>
          </p:nvSpPr>
          <p:spPr bwMode="auto">
            <a:xfrm>
              <a:off x="210842" y="234454"/>
              <a:ext cx="782069" cy="475161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 bwMode="auto">
            <a:xfrm>
              <a:off x="338648" y="271979"/>
              <a:ext cx="541642" cy="70788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2000" b="1" cap="all" dirty="0">
                  <a:solidFill>
                    <a:schemeClr val="bg1"/>
                  </a:solidFill>
                  <a:latin typeface="Arial Black"/>
                </a:rPr>
                <a:t>5</a:t>
              </a:r>
            </a:p>
            <a:p>
              <a:pPr algn="ctr">
                <a:defRPr/>
              </a:pPr>
              <a:endParaRPr lang="ru-RU" sz="2000" dirty="0">
                <a:latin typeface="Arial Black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 bwMode="auto">
          <a:xfrm>
            <a:off x="210970" y="778538"/>
            <a:ext cx="5659821" cy="1119280"/>
            <a:chOff x="-7065963" y="3416693"/>
            <a:chExt cx="5659821" cy="1119280"/>
          </a:xfrm>
        </p:grpSpPr>
        <p:sp>
          <p:nvSpPr>
            <p:cNvPr id="39" name="Скругленный прямоугольник 38"/>
            <p:cNvSpPr/>
            <p:nvPr/>
          </p:nvSpPr>
          <p:spPr bwMode="auto">
            <a:xfrm>
              <a:off x="-7065963" y="3699910"/>
              <a:ext cx="5659821" cy="836063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E04D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40" name="Группа 39"/>
            <p:cNvGrpSpPr/>
            <p:nvPr/>
          </p:nvGrpSpPr>
          <p:grpSpPr bwMode="auto">
            <a:xfrm>
              <a:off x="-2360761" y="3416693"/>
              <a:ext cx="816395" cy="408623"/>
              <a:chOff x="-2360761" y="3416693"/>
              <a:chExt cx="816395" cy="408623"/>
            </a:xfrm>
          </p:grpSpPr>
          <p:sp>
            <p:nvSpPr>
              <p:cNvPr id="41" name="Скругленный прямоугольник 14"/>
              <p:cNvSpPr/>
              <p:nvPr/>
            </p:nvSpPr>
            <p:spPr bwMode="auto">
              <a:xfrm>
                <a:off x="-2328320" y="3430710"/>
                <a:ext cx="751513" cy="380588"/>
              </a:xfrm>
              <a:prstGeom prst="flowChartAlternateProcess">
                <a:avLst/>
              </a:prstGeom>
              <a:solidFill>
                <a:srgbClr val="E04D39"/>
              </a:solidFill>
              <a:ln w="57150">
                <a:solidFill>
                  <a:srgbClr val="E04D3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 sz="1600"/>
              </a:p>
            </p:txBody>
          </p:sp>
          <p:sp>
            <p:nvSpPr>
              <p:cNvPr id="42" name="Прямоугольник 1"/>
              <p:cNvSpPr/>
              <p:nvPr/>
            </p:nvSpPr>
            <p:spPr bwMode="auto">
              <a:xfrm>
                <a:off x="-2360761" y="3416693"/>
                <a:ext cx="816395" cy="408623"/>
              </a:xfrm>
              <a:prstGeom prst="flowChartAlternateProcess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ru-RU" b="1" spc="5">
                    <a:solidFill>
                      <a:schemeClr val="bg1"/>
                    </a:solidFill>
                    <a:cs typeface="Calibri"/>
                  </a:rPr>
                  <a:t>СМСП</a:t>
                </a:r>
                <a:endParaRPr lang="ru-RU" b="1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43" name="Прямоугольник 42"/>
          <p:cNvSpPr/>
          <p:nvPr/>
        </p:nvSpPr>
        <p:spPr bwMode="auto">
          <a:xfrm>
            <a:off x="210970" y="1189132"/>
            <a:ext cx="5659821" cy="655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ctr">
              <a:lnSpc>
                <a:spcPct val="101000"/>
              </a:lnSpc>
              <a:spcBef>
                <a:spcPts val="80"/>
              </a:spcBef>
              <a:defRPr/>
            </a:pPr>
            <a:r>
              <a:rPr lang="ru-RU" b="1" spc="-60" dirty="0">
                <a:solidFill>
                  <a:srgbClr val="1D1D1B"/>
                </a:solidFill>
                <a:cs typeface="Calibri"/>
              </a:rPr>
              <a:t>СОДЕЙСТВИЕ В ПОИСКЕ И ПОДБОРЕ </a:t>
            </a:r>
          </a:p>
          <a:p>
            <a:pPr marL="12700" marR="5080" algn="ctr">
              <a:lnSpc>
                <a:spcPct val="101000"/>
              </a:lnSpc>
              <a:spcBef>
                <a:spcPts val="80"/>
              </a:spcBef>
              <a:defRPr/>
            </a:pPr>
            <a:r>
              <a:rPr lang="ru-RU" b="1" spc="-60" dirty="0">
                <a:solidFill>
                  <a:srgbClr val="1D1D1B"/>
                </a:solidFill>
                <a:cs typeface="Calibri"/>
              </a:rPr>
              <a:t>ИНОСТРАННОГО ПОКУПАТЕЛЯ</a:t>
            </a: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4238596" y="287368"/>
            <a:ext cx="7219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C00000"/>
                </a:solidFill>
                <a:latin typeface="Arial Black"/>
                <a:cs typeface="Calibri"/>
              </a:rPr>
              <a:t>ДЛЯ</a:t>
            </a:r>
            <a:r>
              <a:rPr lang="ru-RU" b="1" spc="-160" dirty="0">
                <a:solidFill>
                  <a:srgbClr val="C00000"/>
                </a:solidFill>
                <a:latin typeface="Arial Black"/>
                <a:cs typeface="Calibri"/>
              </a:rPr>
              <a:t> </a:t>
            </a:r>
            <a:r>
              <a:rPr lang="ru-RU" b="1" spc="-30" dirty="0">
                <a:solidFill>
                  <a:srgbClr val="C00000"/>
                </a:solidFill>
                <a:latin typeface="Arial Black"/>
                <a:cs typeface="Calibri"/>
              </a:rPr>
              <a:t>ЭКСПОРТНО</a:t>
            </a:r>
            <a:r>
              <a:rPr lang="ru-RU" b="1" spc="-195" dirty="0">
                <a:solidFill>
                  <a:srgbClr val="C00000"/>
                </a:solidFill>
                <a:latin typeface="Arial Black"/>
                <a:cs typeface="Calibri"/>
              </a:rPr>
              <a:t> </a:t>
            </a:r>
            <a:r>
              <a:rPr lang="ru-RU" b="1" spc="-35" dirty="0">
                <a:solidFill>
                  <a:srgbClr val="C00000"/>
                </a:solidFill>
                <a:latin typeface="Arial Black"/>
                <a:cs typeface="Calibri"/>
              </a:rPr>
              <a:t>ОРИЕНТИРОВАННЫХ </a:t>
            </a:r>
            <a:r>
              <a:rPr lang="ru-RU" b="1" spc="-1104" dirty="0">
                <a:solidFill>
                  <a:srgbClr val="C00000"/>
                </a:solidFill>
                <a:latin typeface="Arial Black"/>
                <a:cs typeface="Calibri"/>
              </a:rPr>
              <a:t> </a:t>
            </a:r>
            <a:r>
              <a:rPr lang="ru-RU" b="1" spc="-30" dirty="0">
                <a:solidFill>
                  <a:srgbClr val="C00000"/>
                </a:solidFill>
                <a:latin typeface="Arial Black"/>
                <a:cs typeface="Calibri"/>
              </a:rPr>
              <a:t>ПРЕДПРИЯТИЙ</a:t>
            </a:r>
            <a:endParaRPr lang="ru-RU" dirty="0">
              <a:solidFill>
                <a:srgbClr val="C00000"/>
              </a:solidFill>
              <a:latin typeface="Arial Black"/>
            </a:endParaRPr>
          </a:p>
        </p:txBody>
      </p:sp>
      <p:grpSp>
        <p:nvGrpSpPr>
          <p:cNvPr id="60" name="Группа 59"/>
          <p:cNvGrpSpPr/>
          <p:nvPr/>
        </p:nvGrpSpPr>
        <p:grpSpPr bwMode="auto">
          <a:xfrm>
            <a:off x="6130742" y="770893"/>
            <a:ext cx="5659821" cy="1126926"/>
            <a:chOff x="-7065963" y="3416693"/>
            <a:chExt cx="5659821" cy="1126926"/>
          </a:xfrm>
        </p:grpSpPr>
        <p:sp>
          <p:nvSpPr>
            <p:cNvPr id="61" name="Скругленный прямоугольник 60"/>
            <p:cNvSpPr/>
            <p:nvPr/>
          </p:nvSpPr>
          <p:spPr bwMode="auto">
            <a:xfrm>
              <a:off x="-7065963" y="3699911"/>
              <a:ext cx="5659821" cy="843708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E04D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62" name="Группа 61"/>
            <p:cNvGrpSpPr/>
            <p:nvPr/>
          </p:nvGrpSpPr>
          <p:grpSpPr bwMode="auto">
            <a:xfrm>
              <a:off x="-2360761" y="3416693"/>
              <a:ext cx="816395" cy="408623"/>
              <a:chOff x="-2360761" y="3416693"/>
              <a:chExt cx="816395" cy="408623"/>
            </a:xfrm>
          </p:grpSpPr>
          <p:sp>
            <p:nvSpPr>
              <p:cNvPr id="63" name="Скругленный прямоугольник 14"/>
              <p:cNvSpPr/>
              <p:nvPr/>
            </p:nvSpPr>
            <p:spPr bwMode="auto">
              <a:xfrm>
                <a:off x="-2328320" y="3430710"/>
                <a:ext cx="751513" cy="380588"/>
              </a:xfrm>
              <a:prstGeom prst="flowChartAlternateProcess">
                <a:avLst/>
              </a:prstGeom>
              <a:solidFill>
                <a:srgbClr val="E04D39"/>
              </a:solidFill>
              <a:ln w="57150">
                <a:solidFill>
                  <a:srgbClr val="E04D3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 sz="1600"/>
              </a:p>
            </p:txBody>
          </p:sp>
          <p:sp>
            <p:nvSpPr>
              <p:cNvPr id="64" name="Прямоугольник 1"/>
              <p:cNvSpPr/>
              <p:nvPr/>
            </p:nvSpPr>
            <p:spPr bwMode="auto">
              <a:xfrm>
                <a:off x="-2360761" y="3416693"/>
                <a:ext cx="816395" cy="408623"/>
              </a:xfrm>
              <a:prstGeom prst="flowChartAlternateProcess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ru-RU" b="1" spc="5">
                    <a:solidFill>
                      <a:schemeClr val="bg1"/>
                    </a:solidFill>
                    <a:cs typeface="Calibri"/>
                  </a:rPr>
                  <a:t>СМСП</a:t>
                </a:r>
                <a:endParaRPr lang="ru-RU" b="1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65" name="Прямоугольник 64"/>
          <p:cNvSpPr/>
          <p:nvPr/>
        </p:nvSpPr>
        <p:spPr bwMode="auto">
          <a:xfrm>
            <a:off x="6130742" y="1145373"/>
            <a:ext cx="56598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spc="-15" dirty="0">
                <a:cs typeface="Calibri"/>
              </a:rPr>
              <a:t>СОПРОВОЖДЕНИЕ </a:t>
            </a:r>
          </a:p>
          <a:p>
            <a:pPr algn="ctr">
              <a:defRPr/>
            </a:pPr>
            <a:r>
              <a:rPr lang="ru-RU" b="1" spc="-15" dirty="0">
                <a:cs typeface="Calibri"/>
              </a:rPr>
              <a:t>ЭКСПОРТНОГО КОНТРАКТА </a:t>
            </a: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6130741" y="2077046"/>
            <a:ext cx="5941923" cy="4696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85" marR="5074" algn="just">
              <a:lnSpc>
                <a:spcPct val="100699"/>
              </a:lnSpc>
              <a:spcBef>
                <a:spcPts val="75"/>
              </a:spcBef>
              <a:defRPr/>
            </a:pPr>
            <a:r>
              <a:rPr lang="ru-RU" dirty="0"/>
              <a:t>Услуга включает:</a:t>
            </a:r>
          </a:p>
          <a:p>
            <a:pPr marL="298435" marR="5074" indent="-285750" algn="just">
              <a:lnSpc>
                <a:spcPct val="100699"/>
              </a:lnSpc>
              <a:spcBef>
                <a:spcPts val="75"/>
              </a:spcBef>
              <a:buFont typeface="Arial" panose="020B0604020202020204" pitchFamily="34" charset="0"/>
              <a:buChar char="•"/>
              <a:defRPr/>
            </a:pPr>
            <a:r>
              <a:rPr lang="ru-RU" dirty="0"/>
              <a:t>правовую экспертизу контракта</a:t>
            </a:r>
          </a:p>
          <a:p>
            <a:pPr marL="298435" marR="5074" indent="-285750" algn="just">
              <a:lnSpc>
                <a:spcPct val="100699"/>
              </a:lnSpc>
              <a:spcBef>
                <a:spcPts val="75"/>
              </a:spcBef>
              <a:buFont typeface="Arial" panose="020B0604020202020204" pitchFamily="34" charset="0"/>
              <a:buChar char="•"/>
              <a:defRPr/>
            </a:pPr>
            <a:r>
              <a:rPr lang="ru-RU" dirty="0"/>
              <a:t>подготовку проекта экспортного контракта</a:t>
            </a:r>
          </a:p>
          <a:p>
            <a:pPr marL="12685" marR="5074" algn="just">
              <a:lnSpc>
                <a:spcPct val="100699"/>
              </a:lnSpc>
              <a:spcBef>
                <a:spcPts val="75"/>
              </a:spcBef>
              <a:defRPr/>
            </a:pPr>
            <a:r>
              <a:rPr lang="ru-RU" b="1" dirty="0"/>
              <a:t>Дополнительно</a:t>
            </a:r>
            <a:r>
              <a:rPr lang="ru-RU" dirty="0"/>
              <a:t> можно получить:</a:t>
            </a:r>
          </a:p>
          <a:p>
            <a:pPr marL="298435" marR="5074" indent="-285750" algn="just">
              <a:lnSpc>
                <a:spcPct val="100699"/>
              </a:lnSpc>
              <a:spcBef>
                <a:spcPts val="75"/>
              </a:spcBef>
              <a:buFont typeface="Arial" panose="020B0604020202020204" pitchFamily="34" charset="0"/>
              <a:buChar char="•"/>
              <a:defRPr/>
            </a:pPr>
            <a:r>
              <a:rPr lang="ru-RU" dirty="0"/>
              <a:t>консультирование по вопросам налогообложения и соблюдения валютного регулирования и валютного контроля</a:t>
            </a:r>
          </a:p>
          <a:p>
            <a:pPr marL="298435" marR="5074" indent="-285750" algn="just">
              <a:lnSpc>
                <a:spcPct val="100699"/>
              </a:lnSpc>
              <a:spcBef>
                <a:spcPts val="75"/>
              </a:spcBef>
              <a:buFont typeface="Arial" panose="020B0604020202020204" pitchFamily="34" charset="0"/>
              <a:buChar char="•"/>
              <a:defRPr/>
            </a:pPr>
            <a:r>
              <a:rPr lang="ru-RU" dirty="0"/>
              <a:t>подготовку документов для прохождения таможенных процедур</a:t>
            </a:r>
          </a:p>
          <a:p>
            <a:pPr marL="298435" marR="5074" indent="-285750" algn="just">
              <a:lnSpc>
                <a:spcPct val="100699"/>
              </a:lnSpc>
              <a:spcBef>
                <a:spcPts val="75"/>
              </a:spcBef>
              <a:buFont typeface="Arial" panose="020B0604020202020204" pitchFamily="34" charset="0"/>
              <a:buChar char="•"/>
              <a:defRPr/>
            </a:pPr>
            <a:r>
              <a:rPr lang="ru-RU" dirty="0"/>
              <a:t>перевод текста экспортного контракта, других материалов субъекта МСП на английский язык и (или) язык иностранного покупателя</a:t>
            </a:r>
          </a:p>
          <a:p>
            <a:pPr marL="12685" marR="5074" algn="just">
              <a:lnSpc>
                <a:spcPct val="100699"/>
              </a:lnSpc>
              <a:spcBef>
                <a:spcPts val="75"/>
              </a:spcBef>
              <a:defRPr/>
            </a:pPr>
            <a:endParaRPr lang="ru-RU" dirty="0"/>
          </a:p>
          <a:p>
            <a:pPr marL="298435" marR="5074" indent="-285750" algn="just">
              <a:lnSpc>
                <a:spcPct val="100699"/>
              </a:lnSpc>
              <a:spcBef>
                <a:spcPts val="75"/>
              </a:spcBef>
              <a:buFont typeface="Arial" panose="020B0604020202020204" pitchFamily="34" charset="0"/>
              <a:buChar char="•"/>
              <a:defRPr/>
            </a:pPr>
            <a:endParaRPr lang="ru-RU" dirty="0"/>
          </a:p>
          <a:p>
            <a:pPr marL="298435" marR="5074" indent="-285750" algn="just">
              <a:lnSpc>
                <a:spcPct val="100699"/>
              </a:lnSpc>
              <a:spcBef>
                <a:spcPts val="75"/>
              </a:spcBef>
              <a:buFont typeface="Arial" panose="020B0604020202020204" pitchFamily="34" charset="0"/>
              <a:buChar char="•"/>
              <a:defRPr/>
            </a:pPr>
            <a:endParaRPr lang="ru-RU" dirty="0"/>
          </a:p>
          <a:p>
            <a:pPr marL="12685" marR="5074" algn="just">
              <a:lnSpc>
                <a:spcPct val="100699"/>
              </a:lnSpc>
              <a:spcBef>
                <a:spcPts val="75"/>
              </a:spcBef>
              <a:defRPr/>
            </a:pPr>
            <a:endParaRPr dirty="0"/>
          </a:p>
        </p:txBody>
      </p:sp>
      <p:sp>
        <p:nvSpPr>
          <p:cNvPr id="29" name="Прямоугольник 28"/>
          <p:cNvSpPr/>
          <p:nvPr/>
        </p:nvSpPr>
        <p:spPr bwMode="auto">
          <a:xfrm>
            <a:off x="210842" y="5186649"/>
            <a:ext cx="5518820" cy="1300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85" marR="5074" defTabSz="913394">
              <a:lnSpc>
                <a:spcPct val="107700"/>
              </a:lnSpc>
              <a:spcBef>
                <a:spcPts val="75"/>
              </a:spcBef>
              <a:defRPr/>
            </a:pPr>
            <a:r>
              <a:rPr lang="ru-RU" spc="-70" dirty="0">
                <a:solidFill>
                  <a:srgbClr val="1D1D1B"/>
                </a:solidFill>
                <a:cs typeface="Calibri"/>
              </a:rPr>
              <a:t>Услуга включает:</a:t>
            </a:r>
          </a:p>
          <a:p>
            <a:pPr marL="298435" marR="5074" indent="-285750" defTabSz="913394">
              <a:lnSpc>
                <a:spcPct val="107700"/>
              </a:lnSpc>
              <a:spcBef>
                <a:spcPts val="75"/>
              </a:spcBef>
              <a:buFont typeface="Arial" panose="020B0604020202020204" pitchFamily="34" charset="0"/>
              <a:buChar char="•"/>
              <a:defRPr/>
            </a:pPr>
            <a:r>
              <a:rPr lang="ru-RU" spc="-70" dirty="0">
                <a:solidFill>
                  <a:srgbClr val="1D1D1B"/>
                </a:solidFill>
                <a:cs typeface="Calibri"/>
              </a:rPr>
              <a:t>коммерческое предложение, переведенное                             на английский язык</a:t>
            </a:r>
          </a:p>
          <a:p>
            <a:pPr marL="298435" marR="5074" indent="-285750" defTabSz="913394">
              <a:lnSpc>
                <a:spcPct val="107700"/>
              </a:lnSpc>
              <a:spcBef>
                <a:spcPts val="75"/>
              </a:spcBef>
              <a:buFont typeface="Arial" panose="020B0604020202020204" pitchFamily="34" charset="0"/>
              <a:buChar char="•"/>
              <a:defRPr/>
            </a:pPr>
            <a:r>
              <a:rPr lang="ru-RU" spc="-70" dirty="0">
                <a:solidFill>
                  <a:srgbClr val="1D1D1B"/>
                </a:solidFill>
                <a:cs typeface="Calibri"/>
              </a:rPr>
              <a:t>список «холодных» иностранных покупателей</a:t>
            </a:r>
          </a:p>
        </p:txBody>
      </p:sp>
      <p:grpSp>
        <p:nvGrpSpPr>
          <p:cNvPr id="30" name="Группа 29"/>
          <p:cNvGrpSpPr/>
          <p:nvPr/>
        </p:nvGrpSpPr>
        <p:grpSpPr bwMode="auto">
          <a:xfrm>
            <a:off x="208065" y="3949856"/>
            <a:ext cx="5659821" cy="1119280"/>
            <a:chOff x="-7065963" y="3416693"/>
            <a:chExt cx="5659821" cy="1119280"/>
          </a:xfrm>
        </p:grpSpPr>
        <p:sp>
          <p:nvSpPr>
            <p:cNvPr id="31" name="Скругленный прямоугольник 30"/>
            <p:cNvSpPr/>
            <p:nvPr/>
          </p:nvSpPr>
          <p:spPr bwMode="auto">
            <a:xfrm>
              <a:off x="-7065963" y="3699910"/>
              <a:ext cx="5659821" cy="836063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E04D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44" name="Группа 43"/>
            <p:cNvGrpSpPr/>
            <p:nvPr/>
          </p:nvGrpSpPr>
          <p:grpSpPr bwMode="auto">
            <a:xfrm>
              <a:off x="-2360761" y="3416693"/>
              <a:ext cx="816395" cy="408623"/>
              <a:chOff x="-2360761" y="3416693"/>
              <a:chExt cx="816395" cy="408623"/>
            </a:xfrm>
          </p:grpSpPr>
          <p:sp>
            <p:nvSpPr>
              <p:cNvPr id="45" name="Скругленный прямоугольник 14"/>
              <p:cNvSpPr/>
              <p:nvPr/>
            </p:nvSpPr>
            <p:spPr bwMode="auto">
              <a:xfrm>
                <a:off x="-2328320" y="3430710"/>
                <a:ext cx="751513" cy="380588"/>
              </a:xfrm>
              <a:prstGeom prst="flowChartAlternateProcess">
                <a:avLst/>
              </a:prstGeom>
              <a:solidFill>
                <a:srgbClr val="E04D39"/>
              </a:solidFill>
              <a:ln w="57150">
                <a:solidFill>
                  <a:srgbClr val="E04D3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 sz="1600"/>
              </a:p>
            </p:txBody>
          </p:sp>
          <p:sp>
            <p:nvSpPr>
              <p:cNvPr id="46" name="Прямоугольник 1"/>
              <p:cNvSpPr/>
              <p:nvPr/>
            </p:nvSpPr>
            <p:spPr bwMode="auto">
              <a:xfrm>
                <a:off x="-2360761" y="3416693"/>
                <a:ext cx="816395" cy="408623"/>
              </a:xfrm>
              <a:prstGeom prst="flowChartAlternateProcess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ru-RU" b="1" spc="5">
                    <a:solidFill>
                      <a:schemeClr val="bg1"/>
                    </a:solidFill>
                    <a:cs typeface="Calibri"/>
                  </a:rPr>
                  <a:t>СМСП</a:t>
                </a:r>
                <a:endParaRPr lang="ru-RU" b="1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47" name="Прямоугольник 46"/>
          <p:cNvSpPr/>
          <p:nvPr/>
        </p:nvSpPr>
        <p:spPr bwMode="auto">
          <a:xfrm>
            <a:off x="208065" y="4475992"/>
            <a:ext cx="5702374" cy="372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ctr">
              <a:lnSpc>
                <a:spcPct val="101000"/>
              </a:lnSpc>
              <a:spcBef>
                <a:spcPts val="80"/>
              </a:spcBef>
              <a:defRPr/>
            </a:pPr>
            <a:r>
              <a:rPr lang="ru-RU" b="1" spc="-60" dirty="0">
                <a:solidFill>
                  <a:srgbClr val="1D1D1B"/>
                </a:solidFill>
                <a:cs typeface="Calibri"/>
              </a:rPr>
              <a:t>ВЕРХНЕУРОВНЕВЫЙ ПОИСК КОНТРАГЕНТА</a:t>
            </a:r>
          </a:p>
        </p:txBody>
      </p:sp>
    </p:spTree>
    <p:extLst>
      <p:ext uri="{BB962C8B-B14F-4D97-AF65-F5344CB8AC3E}">
        <p14:creationId xmlns:p14="http://schemas.microsoft.com/office/powerpoint/2010/main" val="40574673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 bwMode="auto">
          <a:xfrm>
            <a:off x="213747" y="2197442"/>
            <a:ext cx="5657044" cy="1015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85" marR="5074" algn="just" defTabSz="913394">
              <a:lnSpc>
                <a:spcPct val="107700"/>
              </a:lnSpc>
              <a:spcBef>
                <a:spcPts val="75"/>
              </a:spcBef>
              <a:defRPr/>
            </a:pPr>
            <a:r>
              <a:rPr lang="ru-RU" spc="-70" dirty="0">
                <a:solidFill>
                  <a:srgbClr val="1D1D1B"/>
                </a:solidFill>
                <a:cs typeface="Calibri"/>
              </a:rPr>
              <a:t>Услуга включает:</a:t>
            </a:r>
          </a:p>
          <a:p>
            <a:pPr marL="298435" marR="5074" indent="-285750" algn="just" defTabSz="913394">
              <a:lnSpc>
                <a:spcPct val="107700"/>
              </a:lnSpc>
              <a:spcBef>
                <a:spcPts val="75"/>
              </a:spcBef>
              <a:buFont typeface="Arial" panose="020B0604020202020204" pitchFamily="34" charset="0"/>
              <a:buChar char="•"/>
              <a:defRPr/>
            </a:pPr>
            <a:r>
              <a:rPr lang="ru-RU" spc="-70" dirty="0">
                <a:solidFill>
                  <a:srgbClr val="1D1D1B"/>
                </a:solidFill>
                <a:cs typeface="Calibri"/>
              </a:rPr>
              <a:t>индивидуальные маркетинговые исследования</a:t>
            </a:r>
          </a:p>
          <a:p>
            <a:pPr marL="298435" marR="5074" indent="-285750" algn="just" defTabSz="913394">
              <a:lnSpc>
                <a:spcPct val="107700"/>
              </a:lnSpc>
              <a:spcBef>
                <a:spcPts val="75"/>
              </a:spcBef>
              <a:buFont typeface="Arial" panose="020B0604020202020204" pitchFamily="34" charset="0"/>
              <a:buChar char="•"/>
              <a:defRPr/>
            </a:pPr>
            <a:r>
              <a:rPr lang="ru-RU" spc="-70" dirty="0">
                <a:solidFill>
                  <a:srgbClr val="1D1D1B"/>
                </a:solidFill>
                <a:cs typeface="Calibri"/>
              </a:rPr>
              <a:t>индивидуальные патентные исследования</a:t>
            </a:r>
          </a:p>
        </p:txBody>
      </p:sp>
      <p:grpSp>
        <p:nvGrpSpPr>
          <p:cNvPr id="13" name="Группа 12"/>
          <p:cNvGrpSpPr/>
          <p:nvPr/>
        </p:nvGrpSpPr>
        <p:grpSpPr bwMode="auto">
          <a:xfrm>
            <a:off x="210842" y="234454"/>
            <a:ext cx="4095687" cy="1053188"/>
            <a:chOff x="210842" y="234454"/>
            <a:chExt cx="4085973" cy="1053188"/>
          </a:xfrm>
        </p:grpSpPr>
        <p:sp>
          <p:nvSpPr>
            <p:cNvPr id="14" name="Параллелограмм 13"/>
            <p:cNvSpPr/>
            <p:nvPr/>
          </p:nvSpPr>
          <p:spPr bwMode="auto">
            <a:xfrm>
              <a:off x="995721" y="234455"/>
              <a:ext cx="3301094" cy="475159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 bwMode="auto">
            <a:xfrm>
              <a:off x="1331288" y="297430"/>
              <a:ext cx="2850096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b="1" cap="all">
                  <a:solidFill>
                    <a:schemeClr val="bg1"/>
                  </a:solidFill>
                  <a:latin typeface="Arial Black"/>
                </a:rPr>
                <a:t>МЕРЫ ПОДДЕРЖКИ </a:t>
              </a:r>
              <a:endParaRPr lang="ru-RU" b="1" i="0" cap="all">
                <a:solidFill>
                  <a:schemeClr val="bg1"/>
                </a:solidFill>
                <a:latin typeface="Arial Black"/>
              </a:endParaRPr>
            </a:p>
          </p:txBody>
        </p:sp>
        <p:sp>
          <p:nvSpPr>
            <p:cNvPr id="16" name="Параллелограмм 15"/>
            <p:cNvSpPr/>
            <p:nvPr/>
          </p:nvSpPr>
          <p:spPr bwMode="auto">
            <a:xfrm>
              <a:off x="210842" y="234454"/>
              <a:ext cx="782069" cy="475161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 bwMode="auto">
            <a:xfrm>
              <a:off x="338648" y="271979"/>
              <a:ext cx="541642" cy="1015663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2000" b="1" cap="all" dirty="0">
                  <a:solidFill>
                    <a:schemeClr val="bg1"/>
                  </a:solidFill>
                  <a:latin typeface="Arial Black"/>
                </a:rPr>
                <a:t>6</a:t>
              </a:r>
            </a:p>
            <a:p>
              <a:pPr algn="ctr">
                <a:defRPr/>
              </a:pPr>
              <a:endParaRPr lang="ru-RU" sz="2000" b="1" cap="all" dirty="0">
                <a:solidFill>
                  <a:schemeClr val="bg1"/>
                </a:solidFill>
                <a:latin typeface="Arial Black"/>
              </a:endParaRPr>
            </a:p>
            <a:p>
              <a:pPr algn="ctr">
                <a:defRPr/>
              </a:pPr>
              <a:endParaRPr lang="ru-RU" sz="2000" dirty="0">
                <a:latin typeface="Arial Black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 bwMode="auto">
          <a:xfrm>
            <a:off x="210970" y="778538"/>
            <a:ext cx="5659821" cy="1333219"/>
            <a:chOff x="-7065963" y="3416693"/>
            <a:chExt cx="5659821" cy="1333219"/>
          </a:xfrm>
        </p:grpSpPr>
        <p:sp>
          <p:nvSpPr>
            <p:cNvPr id="39" name="Скругленный прямоугольник 38"/>
            <p:cNvSpPr/>
            <p:nvPr/>
          </p:nvSpPr>
          <p:spPr bwMode="auto">
            <a:xfrm>
              <a:off x="-7065963" y="3699910"/>
              <a:ext cx="5659821" cy="1050002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E04D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40" name="Группа 39"/>
            <p:cNvGrpSpPr/>
            <p:nvPr/>
          </p:nvGrpSpPr>
          <p:grpSpPr bwMode="auto">
            <a:xfrm>
              <a:off x="-2360761" y="3416693"/>
              <a:ext cx="816395" cy="408623"/>
              <a:chOff x="-2360761" y="3416693"/>
              <a:chExt cx="816395" cy="408623"/>
            </a:xfrm>
          </p:grpSpPr>
          <p:sp>
            <p:nvSpPr>
              <p:cNvPr id="41" name="Скругленный прямоугольник 14"/>
              <p:cNvSpPr/>
              <p:nvPr/>
            </p:nvSpPr>
            <p:spPr bwMode="auto">
              <a:xfrm>
                <a:off x="-2328320" y="3430710"/>
                <a:ext cx="751513" cy="380588"/>
              </a:xfrm>
              <a:prstGeom prst="flowChartAlternateProcess">
                <a:avLst/>
              </a:prstGeom>
              <a:solidFill>
                <a:srgbClr val="E04D39"/>
              </a:solidFill>
              <a:ln w="57150">
                <a:solidFill>
                  <a:srgbClr val="E04D3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 sz="1600"/>
              </a:p>
            </p:txBody>
          </p:sp>
          <p:sp>
            <p:nvSpPr>
              <p:cNvPr id="42" name="Прямоугольник 1"/>
              <p:cNvSpPr/>
              <p:nvPr/>
            </p:nvSpPr>
            <p:spPr bwMode="auto">
              <a:xfrm>
                <a:off x="-2360761" y="3416693"/>
                <a:ext cx="816395" cy="408623"/>
              </a:xfrm>
              <a:prstGeom prst="flowChartAlternateProcess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ru-RU" b="1" spc="5">
                    <a:solidFill>
                      <a:schemeClr val="bg1"/>
                    </a:solidFill>
                    <a:cs typeface="Calibri"/>
                  </a:rPr>
                  <a:t>СМСП</a:t>
                </a:r>
                <a:endParaRPr lang="ru-RU" b="1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43" name="Прямоугольник 42"/>
          <p:cNvSpPr/>
          <p:nvPr/>
        </p:nvSpPr>
        <p:spPr bwMode="auto">
          <a:xfrm>
            <a:off x="210970" y="1189132"/>
            <a:ext cx="5659821" cy="922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ctr">
              <a:lnSpc>
                <a:spcPct val="101000"/>
              </a:lnSpc>
              <a:spcBef>
                <a:spcPts val="80"/>
              </a:spcBef>
              <a:defRPr/>
            </a:pPr>
            <a:r>
              <a:rPr lang="ru-RU" b="1" spc="-60" dirty="0">
                <a:solidFill>
                  <a:srgbClr val="1D1D1B"/>
                </a:solidFill>
                <a:cs typeface="Calibri"/>
              </a:rPr>
              <a:t>СОФИНАНСИРОВАНИЕ ЗАТРАТ НА ПРОВЕДЕНИЕ ИНДИВИДУАЛЬНЫХ МАРКЕТИНГОВЫХ / ПАТЕНТНЫХ ИССЛЕДОВАНИЙ</a:t>
            </a: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4238596" y="287368"/>
            <a:ext cx="7219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C00000"/>
                </a:solidFill>
                <a:latin typeface="Arial Black"/>
                <a:cs typeface="Calibri"/>
              </a:rPr>
              <a:t>ДЛЯ</a:t>
            </a:r>
            <a:r>
              <a:rPr lang="ru-RU" b="1" spc="-160" dirty="0">
                <a:solidFill>
                  <a:srgbClr val="C00000"/>
                </a:solidFill>
                <a:latin typeface="Arial Black"/>
                <a:cs typeface="Calibri"/>
              </a:rPr>
              <a:t> </a:t>
            </a:r>
            <a:r>
              <a:rPr lang="ru-RU" b="1" spc="-30" dirty="0">
                <a:solidFill>
                  <a:srgbClr val="C00000"/>
                </a:solidFill>
                <a:latin typeface="Arial Black"/>
                <a:cs typeface="Calibri"/>
              </a:rPr>
              <a:t>ЭКСПОРТНО</a:t>
            </a:r>
            <a:r>
              <a:rPr lang="ru-RU" b="1" spc="-195" dirty="0">
                <a:solidFill>
                  <a:srgbClr val="C00000"/>
                </a:solidFill>
                <a:latin typeface="Arial Black"/>
                <a:cs typeface="Calibri"/>
              </a:rPr>
              <a:t> </a:t>
            </a:r>
            <a:r>
              <a:rPr lang="ru-RU" b="1" spc="-35" dirty="0">
                <a:solidFill>
                  <a:srgbClr val="C00000"/>
                </a:solidFill>
                <a:latin typeface="Arial Black"/>
                <a:cs typeface="Calibri"/>
              </a:rPr>
              <a:t>ОРИЕНТИРОВАННЫХ </a:t>
            </a:r>
            <a:r>
              <a:rPr lang="ru-RU" b="1" spc="-1104" dirty="0">
                <a:solidFill>
                  <a:srgbClr val="C00000"/>
                </a:solidFill>
                <a:latin typeface="Arial Black"/>
                <a:cs typeface="Calibri"/>
              </a:rPr>
              <a:t> </a:t>
            </a:r>
            <a:r>
              <a:rPr lang="ru-RU" b="1" spc="-30" dirty="0">
                <a:solidFill>
                  <a:srgbClr val="C00000"/>
                </a:solidFill>
                <a:latin typeface="Arial Black"/>
                <a:cs typeface="Calibri"/>
              </a:rPr>
              <a:t>ПРЕДПРИЯТИЙ</a:t>
            </a:r>
            <a:endParaRPr lang="ru-RU" dirty="0">
              <a:solidFill>
                <a:srgbClr val="C00000"/>
              </a:solidFill>
              <a:latin typeface="Arial Black"/>
            </a:endParaRPr>
          </a:p>
        </p:txBody>
      </p:sp>
      <p:grpSp>
        <p:nvGrpSpPr>
          <p:cNvPr id="60" name="Группа 59"/>
          <p:cNvGrpSpPr/>
          <p:nvPr/>
        </p:nvGrpSpPr>
        <p:grpSpPr bwMode="auto">
          <a:xfrm>
            <a:off x="6130742" y="770892"/>
            <a:ext cx="5659821" cy="1340865"/>
            <a:chOff x="-7065963" y="3416693"/>
            <a:chExt cx="5659821" cy="1126927"/>
          </a:xfrm>
        </p:grpSpPr>
        <p:sp>
          <p:nvSpPr>
            <p:cNvPr id="61" name="Скругленный прямоугольник 60"/>
            <p:cNvSpPr/>
            <p:nvPr/>
          </p:nvSpPr>
          <p:spPr bwMode="auto">
            <a:xfrm>
              <a:off x="-7065963" y="3661148"/>
              <a:ext cx="5659821" cy="882472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E04D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62" name="Группа 61"/>
            <p:cNvGrpSpPr/>
            <p:nvPr/>
          </p:nvGrpSpPr>
          <p:grpSpPr bwMode="auto">
            <a:xfrm>
              <a:off x="-2360761" y="3416693"/>
              <a:ext cx="816395" cy="408623"/>
              <a:chOff x="-2360761" y="3416693"/>
              <a:chExt cx="816395" cy="408623"/>
            </a:xfrm>
          </p:grpSpPr>
          <p:sp>
            <p:nvSpPr>
              <p:cNvPr id="63" name="Скругленный прямоугольник 14"/>
              <p:cNvSpPr/>
              <p:nvPr/>
            </p:nvSpPr>
            <p:spPr bwMode="auto">
              <a:xfrm>
                <a:off x="-2328320" y="3430710"/>
                <a:ext cx="751513" cy="380588"/>
              </a:xfrm>
              <a:prstGeom prst="flowChartAlternateProcess">
                <a:avLst/>
              </a:prstGeom>
              <a:solidFill>
                <a:srgbClr val="E04D39"/>
              </a:solidFill>
              <a:ln w="57150">
                <a:solidFill>
                  <a:srgbClr val="E04D3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 sz="1600"/>
              </a:p>
            </p:txBody>
          </p:sp>
          <p:sp>
            <p:nvSpPr>
              <p:cNvPr id="64" name="Прямоугольник 1"/>
              <p:cNvSpPr/>
              <p:nvPr/>
            </p:nvSpPr>
            <p:spPr bwMode="auto">
              <a:xfrm>
                <a:off x="-2360761" y="3416693"/>
                <a:ext cx="816395" cy="408623"/>
              </a:xfrm>
              <a:prstGeom prst="flowChartAlternateProcess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ru-RU" b="1" spc="5">
                    <a:solidFill>
                      <a:schemeClr val="bg1"/>
                    </a:solidFill>
                    <a:cs typeface="Calibri"/>
                  </a:rPr>
                  <a:t>СМСП</a:t>
                </a:r>
                <a:endParaRPr lang="ru-RU" b="1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65" name="Прямоугольник 64"/>
          <p:cNvSpPr/>
          <p:nvPr/>
        </p:nvSpPr>
        <p:spPr bwMode="auto">
          <a:xfrm>
            <a:off x="6130740" y="1145373"/>
            <a:ext cx="56598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spc="-15" dirty="0">
                <a:cs typeface="Calibri"/>
              </a:rPr>
              <a:t>СОФИНАНСИРОВАНИЕ ЗАТРАТ НА ЗАЩИТУ И ОФОРМЛЕНИЕ ПРАВ НА РЕЗУЛЬТАТЫ ИНТЕЛЛЕКТУАЛЬНОЙ ДЕЯТЕЛЬНОСТИ</a:t>
            </a: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6116070" y="2169991"/>
            <a:ext cx="5941923" cy="1809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85" marR="5074" algn="just">
              <a:lnSpc>
                <a:spcPct val="100699"/>
              </a:lnSpc>
              <a:spcBef>
                <a:spcPts val="75"/>
              </a:spcBef>
              <a:defRPr/>
            </a:pPr>
            <a:r>
              <a:rPr lang="ru-RU" dirty="0"/>
              <a:t>Услуга включает:</a:t>
            </a:r>
          </a:p>
          <a:p>
            <a:pPr marL="298435" marR="5074" indent="-285750" algn="just">
              <a:lnSpc>
                <a:spcPct val="100699"/>
              </a:lnSpc>
              <a:spcBef>
                <a:spcPts val="75"/>
              </a:spcBef>
              <a:buFont typeface="Arial" panose="020B0604020202020204" pitchFamily="34" charset="0"/>
              <a:buChar char="•"/>
              <a:defRPr/>
            </a:pPr>
            <a:r>
              <a:rPr lang="ru-RU" dirty="0"/>
              <a:t>оформление прав на результаты интеллектуальной собственности и приравненные к ним средства индивидуализации</a:t>
            </a:r>
          </a:p>
          <a:p>
            <a:pPr marL="298435" marR="5074" indent="-285750" algn="just">
              <a:lnSpc>
                <a:spcPct val="100699"/>
              </a:lnSpc>
              <a:spcBef>
                <a:spcPts val="75"/>
              </a:spcBef>
              <a:buFont typeface="Arial" panose="020B0604020202020204" pitchFamily="34" charset="0"/>
              <a:buChar char="•"/>
              <a:defRPr/>
            </a:pPr>
            <a:endParaRPr lang="ru-RU" dirty="0"/>
          </a:p>
          <a:p>
            <a:pPr marL="12685" marR="5074" algn="just">
              <a:lnSpc>
                <a:spcPct val="100699"/>
              </a:lnSpc>
              <a:spcBef>
                <a:spcPts val="75"/>
              </a:spcBef>
              <a:defRPr/>
            </a:pPr>
            <a:endParaRPr dirty="0"/>
          </a:p>
        </p:txBody>
      </p:sp>
      <p:grpSp>
        <p:nvGrpSpPr>
          <p:cNvPr id="32" name="Группа 31"/>
          <p:cNvGrpSpPr/>
          <p:nvPr/>
        </p:nvGrpSpPr>
        <p:grpSpPr>
          <a:xfrm>
            <a:off x="1179229" y="3469892"/>
            <a:ext cx="3165232" cy="2975518"/>
            <a:chOff x="-2402" y="2644156"/>
            <a:chExt cx="3165232" cy="2975518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232542" y="2644156"/>
              <a:ext cx="2702127" cy="2975518"/>
            </a:xfrm>
            <a:prstGeom prst="roundRect">
              <a:avLst/>
            </a:pr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4" name="Группа 33"/>
            <p:cNvGrpSpPr/>
            <p:nvPr/>
          </p:nvGrpSpPr>
          <p:grpSpPr>
            <a:xfrm>
              <a:off x="-2402" y="2792628"/>
              <a:ext cx="3165232" cy="2778797"/>
              <a:chOff x="-4976" y="2709021"/>
              <a:chExt cx="3165232" cy="2778797"/>
            </a:xfrm>
          </p:grpSpPr>
          <p:sp>
            <p:nvSpPr>
              <p:cNvPr id="35" name="TextBox 34"/>
              <p:cNvSpPr txBox="1"/>
              <p:nvPr/>
            </p:nvSpPr>
            <p:spPr>
              <a:xfrm>
                <a:off x="11042" y="2709021"/>
                <a:ext cx="31331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Центр поддержки экспорта </a:t>
                </a:r>
                <a:r>
                  <a:rPr lang="ru-RU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софинансирует</a:t>
                </a:r>
                <a:r>
                  <a:rPr lang="ru-RU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до</a:t>
                </a:r>
              </a:p>
            </p:txBody>
          </p:sp>
          <p:sp>
            <p:nvSpPr>
              <p:cNvPr id="36" name="Блок-схема: альтернативный процесс 35"/>
              <p:cNvSpPr/>
              <p:nvPr/>
            </p:nvSpPr>
            <p:spPr>
              <a:xfrm>
                <a:off x="435881" y="3230644"/>
                <a:ext cx="2294801" cy="783193"/>
              </a:xfrm>
              <a:prstGeom prst="flowChartAlternateProcess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4000" b="1" dirty="0">
                    <a:solidFill>
                      <a:srgbClr val="C00000"/>
                    </a:solidFill>
                    <a:latin typeface="Arial Black" panose="020B0A04020102020204" pitchFamily="34" charset="0"/>
                  </a:rPr>
                  <a:t>80%</a:t>
                </a:r>
                <a:r>
                  <a:rPr lang="ru-RU" sz="4000" b="1" dirty="0">
                    <a:solidFill>
                      <a:srgbClr val="1D71B8"/>
                    </a:solidFill>
                    <a:latin typeface="Arial Black" panose="020B0A04020102020204" pitchFamily="34" charset="0"/>
                  </a:rPr>
                  <a:t> </a:t>
                </a:r>
                <a:r>
                  <a:rPr lang="ru-RU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затрат,</a:t>
                </a:r>
              </a:p>
            </p:txBody>
          </p:sp>
          <p:sp>
            <p:nvSpPr>
              <p:cNvPr id="37" name="Прямоугольник 36"/>
              <p:cNvSpPr/>
              <p:nvPr/>
            </p:nvSpPr>
            <p:spPr>
              <a:xfrm>
                <a:off x="962215" y="3997574"/>
                <a:ext cx="13676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но не более</a:t>
                </a:r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16018" y="4319865"/>
                <a:ext cx="312324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3200" b="1" dirty="0">
                    <a:solidFill>
                      <a:srgbClr val="C00000"/>
                    </a:solidFill>
                    <a:latin typeface="Arial Black" panose="020B0A04020102020204" pitchFamily="34" charset="0"/>
                  </a:rPr>
                  <a:t>300 000 ₽</a:t>
                </a:r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>
                <a:off x="-4976" y="4841487"/>
                <a:ext cx="3165232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на субъекта МСП </a:t>
                </a:r>
              </a:p>
              <a:p>
                <a:pPr algn="ctr"/>
                <a:r>
                  <a:rPr lang="ru-RU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Республики Татарстан </a:t>
                </a:r>
              </a:p>
            </p:txBody>
          </p:sp>
        </p:grpSp>
      </p:grpSp>
      <p:grpSp>
        <p:nvGrpSpPr>
          <p:cNvPr id="50" name="Группа 49"/>
          <p:cNvGrpSpPr/>
          <p:nvPr/>
        </p:nvGrpSpPr>
        <p:grpSpPr>
          <a:xfrm>
            <a:off x="7378035" y="3469892"/>
            <a:ext cx="3165232" cy="2975518"/>
            <a:chOff x="-2402" y="2644156"/>
            <a:chExt cx="3165232" cy="2975518"/>
          </a:xfrm>
        </p:grpSpPr>
        <p:sp>
          <p:nvSpPr>
            <p:cNvPr id="51" name="Скругленный прямоугольник 50"/>
            <p:cNvSpPr/>
            <p:nvPr/>
          </p:nvSpPr>
          <p:spPr>
            <a:xfrm>
              <a:off x="232542" y="2644156"/>
              <a:ext cx="2702127" cy="2975518"/>
            </a:xfrm>
            <a:prstGeom prst="roundRect">
              <a:avLst/>
            </a:pr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2" name="Группа 51"/>
            <p:cNvGrpSpPr/>
            <p:nvPr/>
          </p:nvGrpSpPr>
          <p:grpSpPr>
            <a:xfrm>
              <a:off x="-2402" y="2792628"/>
              <a:ext cx="3165232" cy="2778797"/>
              <a:chOff x="-4976" y="2709021"/>
              <a:chExt cx="3165232" cy="2778797"/>
            </a:xfrm>
          </p:grpSpPr>
          <p:sp>
            <p:nvSpPr>
              <p:cNvPr id="53" name="TextBox 52"/>
              <p:cNvSpPr txBox="1"/>
              <p:nvPr/>
            </p:nvSpPr>
            <p:spPr>
              <a:xfrm>
                <a:off x="11042" y="2709021"/>
                <a:ext cx="31331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Центр поддержки экспорта </a:t>
                </a:r>
                <a:r>
                  <a:rPr lang="ru-RU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софинансирует</a:t>
                </a:r>
                <a:r>
                  <a:rPr lang="ru-RU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до</a:t>
                </a:r>
              </a:p>
            </p:txBody>
          </p:sp>
          <p:sp>
            <p:nvSpPr>
              <p:cNvPr id="54" name="Блок-схема: альтернативный процесс 53"/>
              <p:cNvSpPr/>
              <p:nvPr/>
            </p:nvSpPr>
            <p:spPr>
              <a:xfrm>
                <a:off x="435881" y="3230644"/>
                <a:ext cx="2294801" cy="783193"/>
              </a:xfrm>
              <a:prstGeom prst="flowChartAlternateProcess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4000" b="1" dirty="0">
                    <a:solidFill>
                      <a:srgbClr val="C00000"/>
                    </a:solidFill>
                    <a:latin typeface="Arial Black" panose="020B0A04020102020204" pitchFamily="34" charset="0"/>
                  </a:rPr>
                  <a:t>70%</a:t>
                </a:r>
                <a:r>
                  <a:rPr lang="ru-RU" sz="4000" b="1" dirty="0">
                    <a:solidFill>
                      <a:srgbClr val="1D71B8"/>
                    </a:solidFill>
                    <a:latin typeface="Arial Black" panose="020B0A04020102020204" pitchFamily="34" charset="0"/>
                  </a:rPr>
                  <a:t> </a:t>
                </a:r>
                <a:r>
                  <a:rPr lang="ru-RU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затрат,</a:t>
                </a:r>
              </a:p>
            </p:txBody>
          </p:sp>
          <p:sp>
            <p:nvSpPr>
              <p:cNvPr id="55" name="Прямоугольник 54"/>
              <p:cNvSpPr/>
              <p:nvPr/>
            </p:nvSpPr>
            <p:spPr>
              <a:xfrm>
                <a:off x="962215" y="3997574"/>
                <a:ext cx="13676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но не более</a:t>
                </a:r>
              </a:p>
            </p:txBody>
          </p:sp>
          <p:sp>
            <p:nvSpPr>
              <p:cNvPr id="56" name="Прямоугольник 55"/>
              <p:cNvSpPr/>
              <p:nvPr/>
            </p:nvSpPr>
            <p:spPr>
              <a:xfrm>
                <a:off x="16018" y="4319865"/>
                <a:ext cx="312324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3200" b="1" dirty="0">
                    <a:solidFill>
                      <a:srgbClr val="C00000"/>
                    </a:solidFill>
                    <a:latin typeface="Arial Black" panose="020B0A04020102020204" pitchFamily="34" charset="0"/>
                  </a:rPr>
                  <a:t>1 млн ₽</a:t>
                </a:r>
              </a:p>
            </p:txBody>
          </p:sp>
          <p:sp>
            <p:nvSpPr>
              <p:cNvPr id="57" name="Прямоугольник 56"/>
              <p:cNvSpPr/>
              <p:nvPr/>
            </p:nvSpPr>
            <p:spPr>
              <a:xfrm>
                <a:off x="-4976" y="4841487"/>
                <a:ext cx="3165232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на субъекта МСП </a:t>
                </a:r>
              </a:p>
              <a:p>
                <a:pPr algn="ctr"/>
                <a:r>
                  <a:rPr lang="ru-RU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Республики Татарстан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296336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 bwMode="auto">
          <a:xfrm>
            <a:off x="213747" y="2077952"/>
            <a:ext cx="5657044" cy="1289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85" marR="5074" algn="just" defTabSz="913394">
              <a:lnSpc>
                <a:spcPct val="107700"/>
              </a:lnSpc>
              <a:spcBef>
                <a:spcPts val="75"/>
              </a:spcBef>
              <a:defRPr/>
            </a:pPr>
            <a:r>
              <a:rPr lang="ru-RU" spc="-70" dirty="0">
                <a:solidFill>
                  <a:srgbClr val="1D1D1B"/>
                </a:solidFill>
                <a:cs typeface="Calibri"/>
              </a:rPr>
              <a:t>Услуга включает содействие в приведении продукции и (или) производственного процесса в соответствие с требованиями, предъявляемыми на внешних рынках для экспорта товаров (работ, услуг)</a:t>
            </a:r>
          </a:p>
        </p:txBody>
      </p:sp>
      <p:grpSp>
        <p:nvGrpSpPr>
          <p:cNvPr id="13" name="Группа 12"/>
          <p:cNvGrpSpPr/>
          <p:nvPr/>
        </p:nvGrpSpPr>
        <p:grpSpPr bwMode="auto">
          <a:xfrm>
            <a:off x="210842" y="234454"/>
            <a:ext cx="4095687" cy="1053188"/>
            <a:chOff x="210842" y="234454"/>
            <a:chExt cx="4085973" cy="1053188"/>
          </a:xfrm>
        </p:grpSpPr>
        <p:sp>
          <p:nvSpPr>
            <p:cNvPr id="14" name="Параллелограмм 13"/>
            <p:cNvSpPr/>
            <p:nvPr/>
          </p:nvSpPr>
          <p:spPr bwMode="auto">
            <a:xfrm>
              <a:off x="995721" y="234455"/>
              <a:ext cx="3301094" cy="475159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 bwMode="auto">
            <a:xfrm>
              <a:off x="1331288" y="297430"/>
              <a:ext cx="2850096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b="1" cap="all">
                  <a:solidFill>
                    <a:schemeClr val="bg1"/>
                  </a:solidFill>
                  <a:latin typeface="Arial Black"/>
                </a:rPr>
                <a:t>МЕРЫ ПОДДЕРЖКИ </a:t>
              </a:r>
              <a:endParaRPr lang="ru-RU" b="1" i="0" cap="all">
                <a:solidFill>
                  <a:schemeClr val="bg1"/>
                </a:solidFill>
                <a:latin typeface="Arial Black"/>
              </a:endParaRPr>
            </a:p>
          </p:txBody>
        </p:sp>
        <p:sp>
          <p:nvSpPr>
            <p:cNvPr id="16" name="Параллелограмм 15"/>
            <p:cNvSpPr/>
            <p:nvPr/>
          </p:nvSpPr>
          <p:spPr bwMode="auto">
            <a:xfrm>
              <a:off x="210842" y="234454"/>
              <a:ext cx="782069" cy="475161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 bwMode="auto">
            <a:xfrm>
              <a:off x="338648" y="271979"/>
              <a:ext cx="541642" cy="1015663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2000" b="1" cap="all" dirty="0">
                  <a:solidFill>
                    <a:schemeClr val="bg1"/>
                  </a:solidFill>
                  <a:latin typeface="Arial Black"/>
                </a:rPr>
                <a:t>7</a:t>
              </a:r>
            </a:p>
            <a:p>
              <a:pPr algn="ctr">
                <a:defRPr/>
              </a:pPr>
              <a:endParaRPr lang="ru-RU" sz="2000" b="1" cap="all" dirty="0">
                <a:solidFill>
                  <a:schemeClr val="bg1"/>
                </a:solidFill>
                <a:latin typeface="Arial Black"/>
              </a:endParaRPr>
            </a:p>
            <a:p>
              <a:pPr algn="ctr">
                <a:defRPr/>
              </a:pPr>
              <a:endParaRPr lang="ru-RU" sz="2000" dirty="0">
                <a:latin typeface="Arial Black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 bwMode="auto">
          <a:xfrm>
            <a:off x="210970" y="778538"/>
            <a:ext cx="5659821" cy="1112876"/>
            <a:chOff x="-7065963" y="3416693"/>
            <a:chExt cx="5659821" cy="1112876"/>
          </a:xfrm>
        </p:grpSpPr>
        <p:sp>
          <p:nvSpPr>
            <p:cNvPr id="39" name="Скругленный прямоугольник 38"/>
            <p:cNvSpPr/>
            <p:nvPr/>
          </p:nvSpPr>
          <p:spPr bwMode="auto">
            <a:xfrm>
              <a:off x="-7065963" y="3699910"/>
              <a:ext cx="5659821" cy="829659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E04D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40" name="Группа 39"/>
            <p:cNvGrpSpPr/>
            <p:nvPr/>
          </p:nvGrpSpPr>
          <p:grpSpPr bwMode="auto">
            <a:xfrm>
              <a:off x="-2360761" y="3416693"/>
              <a:ext cx="816395" cy="408623"/>
              <a:chOff x="-2360761" y="3416693"/>
              <a:chExt cx="816395" cy="408623"/>
            </a:xfrm>
          </p:grpSpPr>
          <p:sp>
            <p:nvSpPr>
              <p:cNvPr id="41" name="Скругленный прямоугольник 14"/>
              <p:cNvSpPr/>
              <p:nvPr/>
            </p:nvSpPr>
            <p:spPr bwMode="auto">
              <a:xfrm>
                <a:off x="-2328320" y="3430710"/>
                <a:ext cx="751513" cy="380588"/>
              </a:xfrm>
              <a:prstGeom prst="flowChartAlternateProcess">
                <a:avLst/>
              </a:prstGeom>
              <a:solidFill>
                <a:srgbClr val="E04D39"/>
              </a:solidFill>
              <a:ln w="57150">
                <a:solidFill>
                  <a:srgbClr val="E04D3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 sz="1600"/>
              </a:p>
            </p:txBody>
          </p:sp>
          <p:sp>
            <p:nvSpPr>
              <p:cNvPr id="42" name="Прямоугольник 1"/>
              <p:cNvSpPr/>
              <p:nvPr/>
            </p:nvSpPr>
            <p:spPr bwMode="auto">
              <a:xfrm>
                <a:off x="-2360761" y="3416693"/>
                <a:ext cx="816395" cy="408623"/>
              </a:xfrm>
              <a:prstGeom prst="flowChartAlternateProcess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ru-RU" b="1" spc="5">
                    <a:solidFill>
                      <a:schemeClr val="bg1"/>
                    </a:solidFill>
                    <a:cs typeface="Calibri"/>
                  </a:rPr>
                  <a:t>СМСП</a:t>
                </a:r>
                <a:endParaRPr lang="ru-RU" b="1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43" name="Прямоугольник 42"/>
          <p:cNvSpPr/>
          <p:nvPr/>
        </p:nvSpPr>
        <p:spPr bwMode="auto">
          <a:xfrm>
            <a:off x="210970" y="1189132"/>
            <a:ext cx="5659821" cy="642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ctr">
              <a:lnSpc>
                <a:spcPct val="101000"/>
              </a:lnSpc>
              <a:spcBef>
                <a:spcPts val="80"/>
              </a:spcBef>
              <a:defRPr/>
            </a:pPr>
            <a:r>
              <a:rPr lang="ru-RU" b="1" spc="-60" dirty="0">
                <a:solidFill>
                  <a:srgbClr val="1D1D1B"/>
                </a:solidFill>
                <a:cs typeface="Calibri"/>
              </a:rPr>
              <a:t>СОФИНАНСИРОВАНИЕ ЗАТРАТ НА МЕЖДУНАРОДНУЮ СЕРТИФИКАЦИЮ И СТАНДАРТИЗАЦИЮ</a:t>
            </a: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4238596" y="287368"/>
            <a:ext cx="7219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C00000"/>
                </a:solidFill>
                <a:latin typeface="Arial Black"/>
                <a:cs typeface="Calibri"/>
              </a:rPr>
              <a:t>ДЛЯ</a:t>
            </a:r>
            <a:r>
              <a:rPr lang="ru-RU" b="1" spc="-160" dirty="0">
                <a:solidFill>
                  <a:srgbClr val="C00000"/>
                </a:solidFill>
                <a:latin typeface="Arial Black"/>
                <a:cs typeface="Calibri"/>
              </a:rPr>
              <a:t> </a:t>
            </a:r>
            <a:r>
              <a:rPr lang="ru-RU" b="1" spc="-30" dirty="0">
                <a:solidFill>
                  <a:srgbClr val="C00000"/>
                </a:solidFill>
                <a:latin typeface="Arial Black"/>
                <a:cs typeface="Calibri"/>
              </a:rPr>
              <a:t>ЭКСПОРТНО</a:t>
            </a:r>
            <a:r>
              <a:rPr lang="ru-RU" b="1" spc="-195" dirty="0">
                <a:solidFill>
                  <a:srgbClr val="C00000"/>
                </a:solidFill>
                <a:latin typeface="Arial Black"/>
                <a:cs typeface="Calibri"/>
              </a:rPr>
              <a:t> </a:t>
            </a:r>
            <a:r>
              <a:rPr lang="ru-RU" b="1" spc="-35" dirty="0">
                <a:solidFill>
                  <a:srgbClr val="C00000"/>
                </a:solidFill>
                <a:latin typeface="Arial Black"/>
                <a:cs typeface="Calibri"/>
              </a:rPr>
              <a:t>ОРИЕНТИРОВАННЫХ </a:t>
            </a:r>
            <a:r>
              <a:rPr lang="ru-RU" b="1" spc="-1104" dirty="0">
                <a:solidFill>
                  <a:srgbClr val="C00000"/>
                </a:solidFill>
                <a:latin typeface="Arial Black"/>
                <a:cs typeface="Calibri"/>
              </a:rPr>
              <a:t> </a:t>
            </a:r>
            <a:r>
              <a:rPr lang="ru-RU" b="1" spc="-30" dirty="0">
                <a:solidFill>
                  <a:srgbClr val="C00000"/>
                </a:solidFill>
                <a:latin typeface="Arial Black"/>
                <a:cs typeface="Calibri"/>
              </a:rPr>
              <a:t>ПРЕДПРИЯТИЙ</a:t>
            </a:r>
            <a:endParaRPr lang="ru-RU" dirty="0">
              <a:solidFill>
                <a:srgbClr val="C00000"/>
              </a:solidFill>
              <a:latin typeface="Arial Black"/>
            </a:endParaRPr>
          </a:p>
        </p:txBody>
      </p:sp>
      <p:grpSp>
        <p:nvGrpSpPr>
          <p:cNvPr id="60" name="Группа 59"/>
          <p:cNvGrpSpPr/>
          <p:nvPr/>
        </p:nvGrpSpPr>
        <p:grpSpPr bwMode="auto">
          <a:xfrm>
            <a:off x="6130742" y="770894"/>
            <a:ext cx="5659821" cy="1111740"/>
            <a:chOff x="-7065963" y="3416693"/>
            <a:chExt cx="5659821" cy="934359"/>
          </a:xfrm>
        </p:grpSpPr>
        <p:sp>
          <p:nvSpPr>
            <p:cNvPr id="61" name="Скругленный прямоугольник 60"/>
            <p:cNvSpPr/>
            <p:nvPr/>
          </p:nvSpPr>
          <p:spPr bwMode="auto">
            <a:xfrm>
              <a:off x="-7065963" y="3661148"/>
              <a:ext cx="5659821" cy="689904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E04D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62" name="Группа 61"/>
            <p:cNvGrpSpPr/>
            <p:nvPr/>
          </p:nvGrpSpPr>
          <p:grpSpPr bwMode="auto">
            <a:xfrm>
              <a:off x="-2360761" y="3416693"/>
              <a:ext cx="816395" cy="408623"/>
              <a:chOff x="-2360761" y="3416693"/>
              <a:chExt cx="816395" cy="408623"/>
            </a:xfrm>
          </p:grpSpPr>
          <p:sp>
            <p:nvSpPr>
              <p:cNvPr id="63" name="Скругленный прямоугольник 14"/>
              <p:cNvSpPr/>
              <p:nvPr/>
            </p:nvSpPr>
            <p:spPr bwMode="auto">
              <a:xfrm>
                <a:off x="-2328320" y="3430710"/>
                <a:ext cx="751513" cy="380588"/>
              </a:xfrm>
              <a:prstGeom prst="flowChartAlternateProcess">
                <a:avLst/>
              </a:prstGeom>
              <a:solidFill>
                <a:srgbClr val="E04D39"/>
              </a:solidFill>
              <a:ln w="57150">
                <a:solidFill>
                  <a:srgbClr val="E04D3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 sz="1600"/>
              </a:p>
            </p:txBody>
          </p:sp>
          <p:sp>
            <p:nvSpPr>
              <p:cNvPr id="64" name="Прямоугольник 1"/>
              <p:cNvSpPr/>
              <p:nvPr/>
            </p:nvSpPr>
            <p:spPr bwMode="auto">
              <a:xfrm>
                <a:off x="-2360761" y="3416693"/>
                <a:ext cx="816395" cy="408623"/>
              </a:xfrm>
              <a:prstGeom prst="flowChartAlternateProcess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ru-RU" b="1" spc="5">
                    <a:solidFill>
                      <a:schemeClr val="bg1"/>
                    </a:solidFill>
                    <a:cs typeface="Calibri"/>
                  </a:rPr>
                  <a:t>СМСП</a:t>
                </a:r>
                <a:endParaRPr lang="ru-RU" b="1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65" name="Прямоугольник 64"/>
          <p:cNvSpPr/>
          <p:nvPr/>
        </p:nvSpPr>
        <p:spPr bwMode="auto">
          <a:xfrm>
            <a:off x="6130740" y="1145373"/>
            <a:ext cx="56598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spc="-15" dirty="0">
                <a:cs typeface="Calibri"/>
              </a:rPr>
              <a:t>СОФИНАНСИРОВАНИЕ ЗАТРАТ </a:t>
            </a:r>
          </a:p>
          <a:p>
            <a:pPr algn="ctr">
              <a:defRPr/>
            </a:pPr>
            <a:r>
              <a:rPr lang="ru-RU" b="1" spc="-15" dirty="0">
                <a:cs typeface="Calibri"/>
              </a:rPr>
              <a:t>НА ТРАНСПОРТИРОВКУ ПРОДУКЦИИ</a:t>
            </a: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6130740" y="2103986"/>
            <a:ext cx="5941923" cy="1237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85" marR="5074" algn="just">
              <a:lnSpc>
                <a:spcPct val="100699"/>
              </a:lnSpc>
              <a:spcBef>
                <a:spcPts val="75"/>
              </a:spcBef>
              <a:defRPr/>
            </a:pPr>
            <a:r>
              <a:rPr lang="ru-RU" dirty="0"/>
              <a:t>Услуга включает содействие в организации и осуществлении: </a:t>
            </a:r>
          </a:p>
          <a:p>
            <a:pPr marL="12685" marR="5074" algn="just">
              <a:lnSpc>
                <a:spcPct val="100699"/>
              </a:lnSpc>
              <a:spcBef>
                <a:spcPts val="75"/>
              </a:spcBef>
              <a:defRPr/>
            </a:pPr>
            <a:endParaRPr lang="ru-RU" dirty="0"/>
          </a:p>
          <a:p>
            <a:pPr marL="12685" marR="5074" algn="just">
              <a:lnSpc>
                <a:spcPct val="100699"/>
              </a:lnSpc>
              <a:spcBef>
                <a:spcPts val="75"/>
              </a:spcBef>
              <a:defRPr/>
            </a:pPr>
            <a:endParaRPr dirty="0"/>
          </a:p>
        </p:txBody>
      </p:sp>
      <p:grpSp>
        <p:nvGrpSpPr>
          <p:cNvPr id="32" name="Группа 31"/>
          <p:cNvGrpSpPr/>
          <p:nvPr/>
        </p:nvGrpSpPr>
        <p:grpSpPr>
          <a:xfrm>
            <a:off x="1145997" y="3655774"/>
            <a:ext cx="3165232" cy="2975518"/>
            <a:chOff x="-2402" y="2644156"/>
            <a:chExt cx="3165232" cy="2975518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232542" y="2644156"/>
              <a:ext cx="2702127" cy="2975518"/>
            </a:xfrm>
            <a:prstGeom prst="roundRect">
              <a:avLst/>
            </a:pr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4" name="Группа 33"/>
            <p:cNvGrpSpPr/>
            <p:nvPr/>
          </p:nvGrpSpPr>
          <p:grpSpPr>
            <a:xfrm>
              <a:off x="-2402" y="2792628"/>
              <a:ext cx="3165232" cy="2778797"/>
              <a:chOff x="-4976" y="2709021"/>
              <a:chExt cx="3165232" cy="2778797"/>
            </a:xfrm>
          </p:grpSpPr>
          <p:sp>
            <p:nvSpPr>
              <p:cNvPr id="35" name="TextBox 34"/>
              <p:cNvSpPr txBox="1"/>
              <p:nvPr/>
            </p:nvSpPr>
            <p:spPr>
              <a:xfrm>
                <a:off x="11042" y="2709021"/>
                <a:ext cx="31331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Центр поддержки экспорта </a:t>
                </a:r>
                <a:r>
                  <a:rPr lang="ru-RU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софинансирует</a:t>
                </a:r>
                <a:r>
                  <a:rPr lang="ru-RU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до</a:t>
                </a:r>
              </a:p>
            </p:txBody>
          </p:sp>
          <p:sp>
            <p:nvSpPr>
              <p:cNvPr id="36" name="Блок-схема: альтернативный процесс 35"/>
              <p:cNvSpPr/>
              <p:nvPr/>
            </p:nvSpPr>
            <p:spPr>
              <a:xfrm>
                <a:off x="435881" y="3230644"/>
                <a:ext cx="2294801" cy="783193"/>
              </a:xfrm>
              <a:prstGeom prst="flowChartAlternateProcess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4000" b="1" dirty="0">
                    <a:solidFill>
                      <a:srgbClr val="C00000"/>
                    </a:solidFill>
                    <a:latin typeface="Arial Black" panose="020B0A04020102020204" pitchFamily="34" charset="0"/>
                  </a:rPr>
                  <a:t>80%</a:t>
                </a:r>
                <a:r>
                  <a:rPr lang="ru-RU" sz="4000" b="1" dirty="0">
                    <a:solidFill>
                      <a:srgbClr val="1D71B8"/>
                    </a:solidFill>
                    <a:latin typeface="Arial Black" panose="020B0A04020102020204" pitchFamily="34" charset="0"/>
                  </a:rPr>
                  <a:t> </a:t>
                </a:r>
                <a:r>
                  <a:rPr lang="ru-RU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затрат,</a:t>
                </a:r>
              </a:p>
            </p:txBody>
          </p:sp>
          <p:sp>
            <p:nvSpPr>
              <p:cNvPr id="37" name="Прямоугольник 36"/>
              <p:cNvSpPr/>
              <p:nvPr/>
            </p:nvSpPr>
            <p:spPr>
              <a:xfrm>
                <a:off x="962215" y="3997574"/>
                <a:ext cx="13676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но не более</a:t>
                </a:r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16018" y="4319865"/>
                <a:ext cx="312324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3200" b="1" dirty="0">
                    <a:solidFill>
                      <a:srgbClr val="C00000"/>
                    </a:solidFill>
                    <a:latin typeface="Arial Black" panose="020B0A04020102020204" pitchFamily="34" charset="0"/>
                  </a:rPr>
                  <a:t>1 млн ₽</a:t>
                </a:r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>
                <a:off x="-4976" y="4841487"/>
                <a:ext cx="3165232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на субъекта МСП </a:t>
                </a:r>
              </a:p>
              <a:p>
                <a:pPr algn="ctr"/>
                <a:r>
                  <a:rPr lang="ru-RU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Республики Татарстан </a:t>
                </a:r>
              </a:p>
            </p:txBody>
          </p:sp>
        </p:grpSp>
      </p:grpSp>
      <p:grpSp>
        <p:nvGrpSpPr>
          <p:cNvPr id="50" name="Группа 49"/>
          <p:cNvGrpSpPr/>
          <p:nvPr/>
        </p:nvGrpSpPr>
        <p:grpSpPr>
          <a:xfrm>
            <a:off x="7378035" y="3694353"/>
            <a:ext cx="3165232" cy="2975518"/>
            <a:chOff x="-2402" y="2644156"/>
            <a:chExt cx="3165232" cy="2975518"/>
          </a:xfrm>
        </p:grpSpPr>
        <p:sp>
          <p:nvSpPr>
            <p:cNvPr id="51" name="Скругленный прямоугольник 50"/>
            <p:cNvSpPr/>
            <p:nvPr/>
          </p:nvSpPr>
          <p:spPr>
            <a:xfrm>
              <a:off x="232542" y="2644156"/>
              <a:ext cx="2702127" cy="2975518"/>
            </a:xfrm>
            <a:prstGeom prst="roundRect">
              <a:avLst/>
            </a:pr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2" name="Группа 51"/>
            <p:cNvGrpSpPr/>
            <p:nvPr/>
          </p:nvGrpSpPr>
          <p:grpSpPr>
            <a:xfrm>
              <a:off x="-2402" y="2792628"/>
              <a:ext cx="3165232" cy="2778797"/>
              <a:chOff x="-4976" y="2709021"/>
              <a:chExt cx="3165232" cy="2778797"/>
            </a:xfrm>
          </p:grpSpPr>
          <p:sp>
            <p:nvSpPr>
              <p:cNvPr id="53" name="TextBox 52"/>
              <p:cNvSpPr txBox="1"/>
              <p:nvPr/>
            </p:nvSpPr>
            <p:spPr>
              <a:xfrm>
                <a:off x="11042" y="2709021"/>
                <a:ext cx="31331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Центр поддержки экспорта </a:t>
                </a:r>
                <a:r>
                  <a:rPr lang="ru-RU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софинансирует</a:t>
                </a:r>
                <a:r>
                  <a:rPr lang="ru-RU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до</a:t>
                </a:r>
              </a:p>
            </p:txBody>
          </p:sp>
          <p:sp>
            <p:nvSpPr>
              <p:cNvPr id="54" name="Блок-схема: альтернативный процесс 53"/>
              <p:cNvSpPr/>
              <p:nvPr/>
            </p:nvSpPr>
            <p:spPr>
              <a:xfrm>
                <a:off x="435881" y="3230644"/>
                <a:ext cx="2294801" cy="783193"/>
              </a:xfrm>
              <a:prstGeom prst="flowChartAlternateProcess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4000" b="1" dirty="0">
                    <a:solidFill>
                      <a:srgbClr val="C00000"/>
                    </a:solidFill>
                    <a:latin typeface="Arial Black" panose="020B0A04020102020204" pitchFamily="34" charset="0"/>
                  </a:rPr>
                  <a:t>80%</a:t>
                </a:r>
                <a:r>
                  <a:rPr lang="ru-RU" sz="4000" b="1" dirty="0">
                    <a:solidFill>
                      <a:srgbClr val="1D71B8"/>
                    </a:solidFill>
                    <a:latin typeface="Arial Black" panose="020B0A04020102020204" pitchFamily="34" charset="0"/>
                  </a:rPr>
                  <a:t> </a:t>
                </a:r>
                <a:r>
                  <a:rPr lang="ru-RU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затрат,</a:t>
                </a:r>
              </a:p>
            </p:txBody>
          </p:sp>
          <p:sp>
            <p:nvSpPr>
              <p:cNvPr id="55" name="Прямоугольник 54"/>
              <p:cNvSpPr/>
              <p:nvPr/>
            </p:nvSpPr>
            <p:spPr>
              <a:xfrm>
                <a:off x="962215" y="3997574"/>
                <a:ext cx="13676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но не более</a:t>
                </a:r>
              </a:p>
            </p:txBody>
          </p:sp>
          <p:sp>
            <p:nvSpPr>
              <p:cNvPr id="56" name="Прямоугольник 55"/>
              <p:cNvSpPr/>
              <p:nvPr/>
            </p:nvSpPr>
            <p:spPr>
              <a:xfrm>
                <a:off x="16018" y="4319865"/>
                <a:ext cx="312324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3200" b="1" dirty="0">
                    <a:solidFill>
                      <a:srgbClr val="C00000"/>
                    </a:solidFill>
                    <a:latin typeface="Arial Black" panose="020B0A04020102020204" pitchFamily="34" charset="0"/>
                  </a:rPr>
                  <a:t>500 000 ₽</a:t>
                </a:r>
              </a:p>
            </p:txBody>
          </p:sp>
          <p:sp>
            <p:nvSpPr>
              <p:cNvPr id="57" name="Прямоугольник 56"/>
              <p:cNvSpPr/>
              <p:nvPr/>
            </p:nvSpPr>
            <p:spPr>
              <a:xfrm>
                <a:off x="-4976" y="4841487"/>
                <a:ext cx="3165232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на субъекта МСП </a:t>
                </a:r>
              </a:p>
              <a:p>
                <a:pPr algn="ctr"/>
                <a:r>
                  <a:rPr lang="ru-RU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Республики Татарстан </a:t>
                </a:r>
              </a:p>
            </p:txBody>
          </p:sp>
        </p:grpSp>
      </p:grpSp>
      <p:sp>
        <p:nvSpPr>
          <p:cNvPr id="44" name="Прямоугольник 43"/>
          <p:cNvSpPr/>
          <p:nvPr/>
        </p:nvSpPr>
        <p:spPr>
          <a:xfrm>
            <a:off x="6070631" y="2702074"/>
            <a:ext cx="37231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транспортировки продукции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погрузочно-разгрузочных работ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перегрузки с одного транспорта на другой </a:t>
            </a:r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сортировки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9729572" y="2693063"/>
            <a:ext cx="2468946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консолидации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маркировки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разукрупнения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err="1">
                <a:solidFill>
                  <a:schemeClr val="bg2">
                    <a:lumMod val="25000"/>
                  </a:schemeClr>
                </a:solidFill>
              </a:rPr>
              <a:t>паллетирования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переупаковки продукции </a:t>
            </a:r>
            <a:endParaRPr lang="ru-RU" sz="16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8232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 bwMode="auto">
          <a:xfrm>
            <a:off x="213747" y="1916832"/>
            <a:ext cx="5657044" cy="3088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85" marR="5074" algn="just" defTabSz="913394">
              <a:lnSpc>
                <a:spcPct val="107700"/>
              </a:lnSpc>
              <a:spcBef>
                <a:spcPts val="75"/>
              </a:spcBef>
              <a:defRPr/>
            </a:pPr>
            <a:r>
              <a:rPr lang="ru-RU" b="1" spc="-70" dirty="0">
                <a:solidFill>
                  <a:srgbClr val="1D1D1B"/>
                </a:solidFill>
                <a:cs typeface="Calibri"/>
              </a:rPr>
              <a:t>Услуга включает:</a:t>
            </a:r>
          </a:p>
          <a:p>
            <a:pPr marL="298435" marR="5074" indent="-285750" algn="just" defTabSz="913394">
              <a:lnSpc>
                <a:spcPct val="107700"/>
              </a:lnSpc>
              <a:spcBef>
                <a:spcPts val="75"/>
              </a:spcBef>
              <a:buFont typeface="Arial" panose="020B0604020202020204" pitchFamily="34" charset="0"/>
              <a:buChar char="•"/>
              <a:defRPr/>
            </a:pPr>
            <a:r>
              <a:rPr lang="ru-RU" spc="-70" dirty="0">
                <a:solidFill>
                  <a:srgbClr val="1D1D1B"/>
                </a:solidFill>
                <a:cs typeface="Calibri"/>
              </a:rPr>
              <a:t>подбор международной ЭТП</a:t>
            </a:r>
          </a:p>
          <a:p>
            <a:pPr marL="298435" marR="5074" indent="-285750" algn="just" defTabSz="913394">
              <a:lnSpc>
                <a:spcPct val="107700"/>
              </a:lnSpc>
              <a:spcBef>
                <a:spcPts val="75"/>
              </a:spcBef>
              <a:buFont typeface="Arial" panose="020B0604020202020204" pitchFamily="34" charset="0"/>
              <a:buChar char="•"/>
              <a:defRPr/>
            </a:pPr>
            <a:r>
              <a:rPr lang="ru-RU" spc="-70" dirty="0">
                <a:solidFill>
                  <a:srgbClr val="1D1D1B"/>
                </a:solidFill>
                <a:cs typeface="Calibri"/>
              </a:rPr>
              <a:t>регистрация и/или продвижение на международной ЭТП (в т.ч. Обучение сотрудника работе на площадке и техническая поддержка на период размещения)</a:t>
            </a:r>
          </a:p>
          <a:p>
            <a:pPr marL="12685" marR="5074" algn="just" defTabSz="913394">
              <a:lnSpc>
                <a:spcPct val="107700"/>
              </a:lnSpc>
              <a:spcBef>
                <a:spcPts val="75"/>
              </a:spcBef>
              <a:defRPr/>
            </a:pPr>
            <a:endParaRPr lang="ru-RU" b="1" spc="-70" dirty="0">
              <a:solidFill>
                <a:srgbClr val="1D1D1B"/>
              </a:solidFill>
              <a:cs typeface="Calibri"/>
            </a:endParaRPr>
          </a:p>
          <a:p>
            <a:pPr marL="12685" marR="5074" algn="ctr">
              <a:lnSpc>
                <a:spcPct val="101499"/>
              </a:lnSpc>
              <a:spcBef>
                <a:spcPts val="90"/>
              </a:spcBef>
              <a:defRPr/>
            </a:pPr>
            <a:r>
              <a:rPr lang="ru-RU" spc="10" dirty="0">
                <a:solidFill>
                  <a:srgbClr val="1D1D1B"/>
                </a:solidFill>
                <a:cs typeface="Muller Medium"/>
              </a:rPr>
              <a:t>Услуга предоставляется согласно списку международных электронных торговых площадок, </a:t>
            </a:r>
            <a:endParaRPr lang="ru-RU" dirty="0"/>
          </a:p>
          <a:p>
            <a:pPr marL="12685" marR="5074" algn="ctr">
              <a:lnSpc>
                <a:spcPct val="101499"/>
              </a:lnSpc>
              <a:spcBef>
                <a:spcPts val="90"/>
              </a:spcBef>
              <a:defRPr/>
            </a:pPr>
            <a:r>
              <a:rPr lang="ru-RU" spc="10" dirty="0">
                <a:solidFill>
                  <a:srgbClr val="1D1D1B"/>
                </a:solidFill>
                <a:cs typeface="Muller Medium"/>
              </a:rPr>
              <a:t>аккредитованных АО «Российский экспортный центр»</a:t>
            </a:r>
            <a:endParaRPr lang="ru-RU" dirty="0"/>
          </a:p>
          <a:p>
            <a:pPr marL="12685" marR="5074" algn="just" defTabSz="913394">
              <a:lnSpc>
                <a:spcPct val="107700"/>
              </a:lnSpc>
              <a:spcBef>
                <a:spcPts val="75"/>
              </a:spcBef>
              <a:defRPr/>
            </a:pPr>
            <a:endParaRPr lang="ru-RU" b="1" spc="-70" dirty="0">
              <a:solidFill>
                <a:srgbClr val="1D1D1B"/>
              </a:solidFill>
              <a:cs typeface="Calibri"/>
            </a:endParaRPr>
          </a:p>
        </p:txBody>
      </p:sp>
      <p:grpSp>
        <p:nvGrpSpPr>
          <p:cNvPr id="13" name="Группа 12"/>
          <p:cNvGrpSpPr/>
          <p:nvPr/>
        </p:nvGrpSpPr>
        <p:grpSpPr bwMode="auto">
          <a:xfrm>
            <a:off x="210842" y="234454"/>
            <a:ext cx="4095687" cy="745411"/>
            <a:chOff x="210842" y="234454"/>
            <a:chExt cx="4085973" cy="745411"/>
          </a:xfrm>
        </p:grpSpPr>
        <p:sp>
          <p:nvSpPr>
            <p:cNvPr id="14" name="Параллелограмм 13"/>
            <p:cNvSpPr/>
            <p:nvPr/>
          </p:nvSpPr>
          <p:spPr bwMode="auto">
            <a:xfrm>
              <a:off x="995721" y="234455"/>
              <a:ext cx="3301094" cy="475159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 bwMode="auto">
            <a:xfrm>
              <a:off x="1331288" y="297430"/>
              <a:ext cx="2850096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b="1" cap="all">
                  <a:solidFill>
                    <a:schemeClr val="bg1"/>
                  </a:solidFill>
                  <a:latin typeface="Arial Black"/>
                </a:rPr>
                <a:t>МЕРЫ ПОДДЕРЖКИ </a:t>
              </a:r>
              <a:endParaRPr lang="ru-RU" b="1" i="0" cap="all">
                <a:solidFill>
                  <a:schemeClr val="bg1"/>
                </a:solidFill>
                <a:latin typeface="Arial Black"/>
              </a:endParaRPr>
            </a:p>
          </p:txBody>
        </p:sp>
        <p:sp>
          <p:nvSpPr>
            <p:cNvPr id="16" name="Параллелограмм 15"/>
            <p:cNvSpPr/>
            <p:nvPr/>
          </p:nvSpPr>
          <p:spPr bwMode="auto">
            <a:xfrm>
              <a:off x="210842" y="234454"/>
              <a:ext cx="782069" cy="475161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 bwMode="auto">
            <a:xfrm>
              <a:off x="338648" y="271979"/>
              <a:ext cx="541642" cy="70788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2000" b="1" cap="all" dirty="0">
                  <a:solidFill>
                    <a:schemeClr val="bg1"/>
                  </a:solidFill>
                  <a:latin typeface="Arial Black"/>
                </a:rPr>
                <a:t>8</a:t>
              </a:r>
            </a:p>
            <a:p>
              <a:pPr algn="ctr">
                <a:defRPr/>
              </a:pPr>
              <a:endParaRPr lang="ru-RU" sz="2000" dirty="0">
                <a:latin typeface="Arial Black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 bwMode="auto">
          <a:xfrm>
            <a:off x="210970" y="778538"/>
            <a:ext cx="5659821" cy="1119280"/>
            <a:chOff x="-7065963" y="3416693"/>
            <a:chExt cx="5659821" cy="1119280"/>
          </a:xfrm>
        </p:grpSpPr>
        <p:sp>
          <p:nvSpPr>
            <p:cNvPr id="39" name="Скругленный прямоугольник 38"/>
            <p:cNvSpPr/>
            <p:nvPr/>
          </p:nvSpPr>
          <p:spPr bwMode="auto">
            <a:xfrm>
              <a:off x="-7065963" y="3699910"/>
              <a:ext cx="5659821" cy="836063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E04D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40" name="Группа 39"/>
            <p:cNvGrpSpPr/>
            <p:nvPr/>
          </p:nvGrpSpPr>
          <p:grpSpPr bwMode="auto">
            <a:xfrm>
              <a:off x="-2360761" y="3416693"/>
              <a:ext cx="816395" cy="408623"/>
              <a:chOff x="-2360761" y="3416693"/>
              <a:chExt cx="816395" cy="408623"/>
            </a:xfrm>
          </p:grpSpPr>
          <p:sp>
            <p:nvSpPr>
              <p:cNvPr id="41" name="Скругленный прямоугольник 14"/>
              <p:cNvSpPr/>
              <p:nvPr/>
            </p:nvSpPr>
            <p:spPr bwMode="auto">
              <a:xfrm>
                <a:off x="-2328320" y="3430710"/>
                <a:ext cx="751513" cy="380588"/>
              </a:xfrm>
              <a:prstGeom prst="flowChartAlternateProcess">
                <a:avLst/>
              </a:prstGeom>
              <a:solidFill>
                <a:srgbClr val="E04D39"/>
              </a:solidFill>
              <a:ln w="57150">
                <a:solidFill>
                  <a:srgbClr val="E04D3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 sz="1600"/>
              </a:p>
            </p:txBody>
          </p:sp>
          <p:sp>
            <p:nvSpPr>
              <p:cNvPr id="42" name="Прямоугольник 1"/>
              <p:cNvSpPr/>
              <p:nvPr/>
            </p:nvSpPr>
            <p:spPr bwMode="auto">
              <a:xfrm>
                <a:off x="-2360761" y="3416693"/>
                <a:ext cx="816395" cy="408623"/>
              </a:xfrm>
              <a:prstGeom prst="flowChartAlternateProcess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ru-RU" b="1" spc="5">
                    <a:solidFill>
                      <a:schemeClr val="bg1"/>
                    </a:solidFill>
                    <a:cs typeface="Calibri"/>
                  </a:rPr>
                  <a:t>СМСП</a:t>
                </a:r>
                <a:endParaRPr lang="ru-RU" b="1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43" name="Прямоугольник 42"/>
          <p:cNvSpPr/>
          <p:nvPr/>
        </p:nvSpPr>
        <p:spPr bwMode="auto">
          <a:xfrm>
            <a:off x="210970" y="1189132"/>
            <a:ext cx="5659821" cy="655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ctr">
              <a:lnSpc>
                <a:spcPct val="101000"/>
              </a:lnSpc>
              <a:spcBef>
                <a:spcPts val="80"/>
              </a:spcBef>
              <a:defRPr/>
            </a:pPr>
            <a:r>
              <a:rPr lang="ru-RU" b="1" spc="-60" dirty="0">
                <a:solidFill>
                  <a:srgbClr val="1D1D1B"/>
                </a:solidFill>
                <a:cs typeface="Calibri"/>
              </a:rPr>
              <a:t>РАЗМЕЩЕНИЕ НА МЕЖДУНАРОДНЫХ </a:t>
            </a:r>
          </a:p>
          <a:p>
            <a:pPr marL="12700" marR="5080" algn="ctr">
              <a:lnSpc>
                <a:spcPct val="101000"/>
              </a:lnSpc>
              <a:spcBef>
                <a:spcPts val="80"/>
              </a:spcBef>
              <a:defRPr/>
            </a:pPr>
            <a:r>
              <a:rPr lang="ru-RU" b="1" spc="-60" dirty="0">
                <a:solidFill>
                  <a:srgbClr val="1D1D1B"/>
                </a:solidFill>
                <a:cs typeface="Calibri"/>
              </a:rPr>
              <a:t>ЭЛЕКТРОННЫХ ТОРГОВЫХ ПЛОЩАДКАХ</a:t>
            </a: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4238596" y="287368"/>
            <a:ext cx="7219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C00000"/>
                </a:solidFill>
                <a:latin typeface="Arial Black"/>
                <a:cs typeface="Calibri"/>
              </a:rPr>
              <a:t>ДЛЯ</a:t>
            </a:r>
            <a:r>
              <a:rPr lang="ru-RU" b="1" spc="-160" dirty="0">
                <a:solidFill>
                  <a:srgbClr val="C00000"/>
                </a:solidFill>
                <a:latin typeface="Arial Black"/>
                <a:cs typeface="Calibri"/>
              </a:rPr>
              <a:t> </a:t>
            </a:r>
            <a:r>
              <a:rPr lang="ru-RU" b="1" spc="-30" dirty="0">
                <a:solidFill>
                  <a:srgbClr val="C00000"/>
                </a:solidFill>
                <a:latin typeface="Arial Black"/>
                <a:cs typeface="Calibri"/>
              </a:rPr>
              <a:t>ЭКСПОРТНО</a:t>
            </a:r>
            <a:r>
              <a:rPr lang="ru-RU" b="1" spc="-195" dirty="0">
                <a:solidFill>
                  <a:srgbClr val="C00000"/>
                </a:solidFill>
                <a:latin typeface="Arial Black"/>
                <a:cs typeface="Calibri"/>
              </a:rPr>
              <a:t> </a:t>
            </a:r>
            <a:r>
              <a:rPr lang="ru-RU" b="1" spc="-35" dirty="0">
                <a:solidFill>
                  <a:srgbClr val="C00000"/>
                </a:solidFill>
                <a:latin typeface="Arial Black"/>
                <a:cs typeface="Calibri"/>
              </a:rPr>
              <a:t>ОРИЕНТИРОВАННЫХ </a:t>
            </a:r>
            <a:r>
              <a:rPr lang="ru-RU" b="1" spc="-1104" dirty="0">
                <a:solidFill>
                  <a:srgbClr val="C00000"/>
                </a:solidFill>
                <a:latin typeface="Arial Black"/>
                <a:cs typeface="Calibri"/>
              </a:rPr>
              <a:t> </a:t>
            </a:r>
            <a:r>
              <a:rPr lang="ru-RU" b="1" spc="-30" dirty="0">
                <a:solidFill>
                  <a:srgbClr val="C00000"/>
                </a:solidFill>
                <a:latin typeface="Arial Black"/>
                <a:cs typeface="Calibri"/>
              </a:rPr>
              <a:t>ПРЕДПРИЯТИЙ</a:t>
            </a:r>
            <a:endParaRPr lang="ru-RU" dirty="0">
              <a:solidFill>
                <a:srgbClr val="C00000"/>
              </a:solidFill>
              <a:latin typeface="Arial Black"/>
            </a:endParaRPr>
          </a:p>
        </p:txBody>
      </p:sp>
      <p:grpSp>
        <p:nvGrpSpPr>
          <p:cNvPr id="60" name="Группа 59"/>
          <p:cNvGrpSpPr/>
          <p:nvPr/>
        </p:nvGrpSpPr>
        <p:grpSpPr bwMode="auto">
          <a:xfrm>
            <a:off x="6130742" y="770893"/>
            <a:ext cx="5659821" cy="1126926"/>
            <a:chOff x="-7065963" y="3416693"/>
            <a:chExt cx="5659821" cy="1126926"/>
          </a:xfrm>
        </p:grpSpPr>
        <p:sp>
          <p:nvSpPr>
            <p:cNvPr id="61" name="Скругленный прямоугольник 60"/>
            <p:cNvSpPr/>
            <p:nvPr/>
          </p:nvSpPr>
          <p:spPr bwMode="auto">
            <a:xfrm>
              <a:off x="-7065963" y="3699911"/>
              <a:ext cx="5659821" cy="843708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E04D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62" name="Группа 61"/>
            <p:cNvGrpSpPr/>
            <p:nvPr/>
          </p:nvGrpSpPr>
          <p:grpSpPr bwMode="auto">
            <a:xfrm>
              <a:off x="-2360761" y="3416693"/>
              <a:ext cx="816395" cy="408623"/>
              <a:chOff x="-2360761" y="3416693"/>
              <a:chExt cx="816395" cy="408623"/>
            </a:xfrm>
          </p:grpSpPr>
          <p:sp>
            <p:nvSpPr>
              <p:cNvPr id="63" name="Скругленный прямоугольник 14"/>
              <p:cNvSpPr/>
              <p:nvPr/>
            </p:nvSpPr>
            <p:spPr bwMode="auto">
              <a:xfrm>
                <a:off x="-2328320" y="3430710"/>
                <a:ext cx="751513" cy="380588"/>
              </a:xfrm>
              <a:prstGeom prst="flowChartAlternateProcess">
                <a:avLst/>
              </a:prstGeom>
              <a:solidFill>
                <a:srgbClr val="E04D39"/>
              </a:solidFill>
              <a:ln w="57150">
                <a:solidFill>
                  <a:srgbClr val="E04D3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 sz="1600"/>
              </a:p>
            </p:txBody>
          </p:sp>
          <p:sp>
            <p:nvSpPr>
              <p:cNvPr id="64" name="Прямоугольник 1"/>
              <p:cNvSpPr/>
              <p:nvPr/>
            </p:nvSpPr>
            <p:spPr bwMode="auto">
              <a:xfrm>
                <a:off x="-2360761" y="3416693"/>
                <a:ext cx="816395" cy="408623"/>
              </a:xfrm>
              <a:prstGeom prst="flowChartAlternateProcess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ru-RU" b="1" spc="5">
                    <a:solidFill>
                      <a:schemeClr val="bg1"/>
                    </a:solidFill>
                    <a:cs typeface="Calibri"/>
                  </a:rPr>
                  <a:t>СМСП</a:t>
                </a:r>
                <a:endParaRPr lang="ru-RU" b="1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65" name="Прямоугольник 64"/>
          <p:cNvSpPr/>
          <p:nvPr/>
        </p:nvSpPr>
        <p:spPr bwMode="auto">
          <a:xfrm>
            <a:off x="6130742" y="1145373"/>
            <a:ext cx="56598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spc="-15" dirty="0">
                <a:cs typeface="Calibri"/>
              </a:rPr>
              <a:t>УЧАСТИЕ СУБЪЕКТОВ МСП В МЕЖДУНАРОДНЫХ ВЫСТАВОЧНО-ЯРМАРОЧНЫХ МЕРОПРИЯТИЯХ</a:t>
            </a: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6130742" y="1916832"/>
            <a:ext cx="5941923" cy="4785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85" marR="5074" algn="just">
              <a:lnSpc>
                <a:spcPct val="100699"/>
              </a:lnSpc>
              <a:defRPr/>
            </a:pPr>
            <a:r>
              <a:rPr lang="ru-RU" sz="1600" dirty="0"/>
              <a:t>Центр поддержки экспорта оплачивает:</a:t>
            </a:r>
          </a:p>
          <a:p>
            <a:pPr marL="12685" marR="5074" algn="just">
              <a:lnSpc>
                <a:spcPct val="100699"/>
              </a:lnSpc>
              <a:defRPr/>
            </a:pPr>
            <a:r>
              <a:rPr lang="ru-RU" sz="1600" dirty="0"/>
              <a:t>- регистрационные взносы, аренду выставочной площади и оборудования, застройку стенда</a:t>
            </a:r>
          </a:p>
          <a:p>
            <a:pPr marL="12685" marR="5074" algn="just">
              <a:lnSpc>
                <a:spcPct val="100699"/>
              </a:lnSpc>
              <a:defRPr/>
            </a:pPr>
            <a:r>
              <a:rPr lang="ru-RU" sz="1600" dirty="0"/>
              <a:t>- перевод на иностранный язык презентационных материалов</a:t>
            </a:r>
          </a:p>
          <a:p>
            <a:pPr marL="12685" marR="5074" algn="just">
              <a:lnSpc>
                <a:spcPct val="100699"/>
              </a:lnSpc>
              <a:defRPr/>
            </a:pPr>
            <a:r>
              <a:rPr lang="ru-RU" sz="1600" dirty="0"/>
              <a:t>- организацию работы переводчиков, трансфер, доставку выставочных образцов (за рубежом)</a:t>
            </a:r>
          </a:p>
          <a:p>
            <a:pPr algn="ctr"/>
            <a:r>
              <a:rPr lang="ru-RU" sz="1600" b="1" u="sng" dirty="0"/>
              <a:t>План на 2024 год:</a:t>
            </a:r>
          </a:p>
          <a:p>
            <a:r>
              <a:rPr lang="ru-RU" sz="1600" b="1" dirty="0" err="1"/>
              <a:t>Caspian</a:t>
            </a:r>
            <a:r>
              <a:rPr lang="ru-RU" sz="1600" b="1" dirty="0"/>
              <a:t> </a:t>
            </a:r>
            <a:r>
              <a:rPr lang="ru-RU" sz="1600" b="1" dirty="0" err="1"/>
              <a:t>Agro</a:t>
            </a:r>
            <a:r>
              <a:rPr lang="ru-RU" sz="1600" b="1" dirty="0"/>
              <a:t> 2024,</a:t>
            </a:r>
            <a:r>
              <a:rPr lang="ru-RU" sz="1600" dirty="0"/>
              <a:t> в г. Баку — с 15.05.24 по 17.05.24</a:t>
            </a:r>
          </a:p>
          <a:p>
            <a:r>
              <a:rPr lang="ru-RU" sz="1600" b="1" dirty="0"/>
              <a:t>RUSSIA HALAL EXPO 2024</a:t>
            </a:r>
            <a:r>
              <a:rPr lang="ru-RU" sz="1600" dirty="0"/>
              <a:t>, в г. Казань — с 15.05.24 по 17.05.24</a:t>
            </a:r>
          </a:p>
          <a:p>
            <a:r>
              <a:rPr lang="ru-RU" sz="1600" b="1" dirty="0"/>
              <a:t>VRAR EXPO CHINA 2024 </a:t>
            </a:r>
            <a:r>
              <a:rPr lang="ru-RU" sz="1600" dirty="0"/>
              <a:t>(</a:t>
            </a:r>
            <a:r>
              <a:rPr lang="en-US" sz="1600" dirty="0"/>
              <a:t>IT)</a:t>
            </a:r>
            <a:r>
              <a:rPr lang="ru-RU" sz="1600" dirty="0"/>
              <a:t>, в г. Шанхай — с 24.05.24 по 25.05.24</a:t>
            </a:r>
          </a:p>
          <a:p>
            <a:r>
              <a:rPr lang="ru-RU" sz="1600" b="1" dirty="0" err="1"/>
              <a:t>Белагро</a:t>
            </a:r>
            <a:r>
              <a:rPr lang="ru-RU" sz="1600" b="1" dirty="0"/>
              <a:t> 2024</a:t>
            </a:r>
            <a:r>
              <a:rPr lang="ru-RU" sz="1600" dirty="0"/>
              <a:t>, в г. Минск — с 04.06.24 по 09.06.24</a:t>
            </a:r>
          </a:p>
          <a:p>
            <a:r>
              <a:rPr lang="ru-RU" sz="1600" b="1" dirty="0" err="1"/>
              <a:t>Caspian</a:t>
            </a:r>
            <a:r>
              <a:rPr lang="ru-RU" sz="1600" b="1" dirty="0"/>
              <a:t> </a:t>
            </a:r>
            <a:r>
              <a:rPr lang="ru-RU" sz="1600" b="1" dirty="0" err="1"/>
              <a:t>Oil</a:t>
            </a:r>
            <a:r>
              <a:rPr lang="ru-RU" sz="1600" b="1" dirty="0"/>
              <a:t> </a:t>
            </a:r>
            <a:r>
              <a:rPr lang="ru-RU" sz="1600" b="1" dirty="0" err="1"/>
              <a:t>and</a:t>
            </a:r>
            <a:r>
              <a:rPr lang="ru-RU" sz="1600" b="1" dirty="0"/>
              <a:t> </a:t>
            </a:r>
            <a:r>
              <a:rPr lang="ru-RU" sz="1600" b="1" dirty="0" err="1"/>
              <a:t>Gas</a:t>
            </a:r>
            <a:r>
              <a:rPr lang="ru-RU" sz="1600" dirty="0"/>
              <a:t>, в г. Баку — с 04.06.24 по 06.06.24</a:t>
            </a:r>
          </a:p>
          <a:p>
            <a:r>
              <a:rPr lang="ru-RU" sz="1600" b="1" dirty="0"/>
              <a:t>MIMS </a:t>
            </a:r>
            <a:r>
              <a:rPr lang="ru-RU" sz="1600" b="1" dirty="0" err="1"/>
              <a:t>Automobility</a:t>
            </a:r>
            <a:r>
              <a:rPr lang="ru-RU" sz="1600" b="1" dirty="0"/>
              <a:t> </a:t>
            </a:r>
            <a:r>
              <a:rPr lang="ru-RU" sz="1600" b="1" dirty="0" err="1"/>
              <a:t>Moscow</a:t>
            </a:r>
            <a:r>
              <a:rPr lang="ru-RU" sz="1600" dirty="0"/>
              <a:t>, в г. Москва — с 19.08.24 по 22.08.24</a:t>
            </a:r>
          </a:p>
          <a:p>
            <a:r>
              <a:rPr lang="ru-RU" sz="1600" b="1" dirty="0" err="1"/>
              <a:t>Kazan</a:t>
            </a:r>
            <a:r>
              <a:rPr lang="ru-RU" sz="1600" b="1" dirty="0"/>
              <a:t> </a:t>
            </a:r>
            <a:r>
              <a:rPr lang="ru-RU" sz="1600" b="1" dirty="0" err="1"/>
              <a:t>Digital</a:t>
            </a:r>
            <a:r>
              <a:rPr lang="ru-RU" sz="1600" b="1" dirty="0"/>
              <a:t> </a:t>
            </a:r>
            <a:r>
              <a:rPr lang="ru-RU" sz="1600" b="1" dirty="0" err="1"/>
              <a:t>Week</a:t>
            </a:r>
            <a:r>
              <a:rPr lang="ru-RU" sz="1600" b="1" dirty="0"/>
              <a:t> 2024</a:t>
            </a:r>
            <a:r>
              <a:rPr lang="ru-RU" sz="1600" dirty="0"/>
              <a:t>, в г. Казань — с 18.09.24 по 20.09.24</a:t>
            </a:r>
          </a:p>
          <a:p>
            <a:r>
              <a:rPr lang="ru-RU" sz="1600" b="1" dirty="0" err="1"/>
              <a:t>WorldFood</a:t>
            </a:r>
            <a:r>
              <a:rPr lang="ru-RU" sz="1600" b="1" dirty="0"/>
              <a:t> </a:t>
            </a:r>
            <a:r>
              <a:rPr lang="ru-RU" sz="1600" b="1" dirty="0" err="1"/>
              <a:t>Moscow</a:t>
            </a:r>
            <a:r>
              <a:rPr lang="ru-RU" sz="1600" b="1" dirty="0"/>
              <a:t> 2024</a:t>
            </a:r>
            <a:r>
              <a:rPr lang="ru-RU" sz="1600" dirty="0"/>
              <a:t>, в г. Москва — с 17.09.24 по 20.09.24</a:t>
            </a:r>
          </a:p>
          <a:p>
            <a:r>
              <a:rPr lang="ru-RU" sz="1600" b="1" dirty="0" err="1"/>
              <a:t>AgroWorld</a:t>
            </a:r>
            <a:r>
              <a:rPr lang="ru-RU" sz="1600" b="1" dirty="0"/>
              <a:t> </a:t>
            </a:r>
            <a:r>
              <a:rPr lang="ru-RU" sz="1600" b="1" dirty="0" err="1"/>
              <a:t>Kazakhstan</a:t>
            </a:r>
            <a:r>
              <a:rPr lang="ru-RU" sz="1600" b="1" dirty="0"/>
              <a:t> 2024,</a:t>
            </a:r>
            <a:r>
              <a:rPr lang="ru-RU" sz="1600" dirty="0"/>
              <a:t> в г. Алматы — с 30.10.24 по 01.11.24</a:t>
            </a:r>
          </a:p>
          <a:p>
            <a:r>
              <a:rPr lang="ru-RU" sz="1600" b="1" dirty="0"/>
              <a:t>Здравоохранение 2024</a:t>
            </a:r>
            <a:r>
              <a:rPr lang="ru-RU" sz="1600" dirty="0"/>
              <a:t>, в г. Москва — с 02.12.24 по 06.12.24</a:t>
            </a:r>
          </a:p>
          <a:p>
            <a:pPr algn="ctr"/>
            <a:r>
              <a:rPr lang="ru-RU" sz="1600" b="1" i="1" u="sng" dirty="0">
                <a:solidFill>
                  <a:schemeClr val="bg2">
                    <a:lumMod val="25000"/>
                  </a:schemeClr>
                </a:solidFill>
              </a:rPr>
              <a:t>Расходы по перелету, проживанию и питанию, </a:t>
            </a:r>
          </a:p>
          <a:p>
            <a:pPr algn="ctr"/>
            <a:r>
              <a:rPr lang="ru-RU" sz="1600" b="1" i="1" u="sng" dirty="0">
                <a:solidFill>
                  <a:schemeClr val="bg2">
                    <a:lumMod val="25000"/>
                  </a:schemeClr>
                </a:solidFill>
              </a:rPr>
              <a:t>визовому обеспечению участники несут самостоятельно</a:t>
            </a:r>
          </a:p>
        </p:txBody>
      </p:sp>
    </p:spTree>
    <p:extLst>
      <p:ext uri="{BB962C8B-B14F-4D97-AF65-F5344CB8AC3E}">
        <p14:creationId xmlns:p14="http://schemas.microsoft.com/office/powerpoint/2010/main" val="26254194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 bwMode="auto">
          <a:xfrm>
            <a:off x="210842" y="2025195"/>
            <a:ext cx="5657044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ru-RU" sz="1600" dirty="0">
                <a:latin typeface="Circe Light"/>
              </a:rPr>
              <a:t>Страховая стоимость – до </a:t>
            </a:r>
            <a:r>
              <a:rPr lang="ru-RU" sz="1600" dirty="0">
                <a:solidFill>
                  <a:srgbClr val="C00000"/>
                </a:solidFill>
                <a:latin typeface="Circe Light"/>
              </a:rPr>
              <a:t>10 000 000 рублей</a:t>
            </a:r>
          </a:p>
          <a:p>
            <a:pPr>
              <a:spcAft>
                <a:spcPts val="2400"/>
              </a:spcAft>
            </a:pPr>
            <a:r>
              <a:rPr lang="ru-RU" sz="1600" dirty="0">
                <a:latin typeface="Circe Light"/>
              </a:rPr>
              <a:t>Максимальная сумма выплаты возмещения – </a:t>
            </a:r>
            <a:r>
              <a:rPr lang="ru-RU" sz="1600" dirty="0">
                <a:solidFill>
                  <a:srgbClr val="C00000"/>
                </a:solidFill>
                <a:latin typeface="Circe Light"/>
              </a:rPr>
              <a:t>70%</a:t>
            </a:r>
            <a:r>
              <a:rPr lang="ru-RU" sz="1600" dirty="0">
                <a:latin typeface="Circe Light"/>
              </a:rPr>
              <a:t> от суммы неплатежа</a:t>
            </a:r>
          </a:p>
          <a:p>
            <a:pPr>
              <a:spcAft>
                <a:spcPts val="2400"/>
              </a:spcAft>
            </a:pPr>
            <a:r>
              <a:rPr lang="ru-RU" sz="1600" dirty="0">
                <a:latin typeface="Circe Light"/>
              </a:rPr>
              <a:t>Страховая премия – </a:t>
            </a:r>
            <a:r>
              <a:rPr lang="ru-RU" sz="1600" dirty="0">
                <a:solidFill>
                  <a:srgbClr val="C00000"/>
                </a:solidFill>
                <a:latin typeface="Circe Light"/>
              </a:rPr>
              <a:t>20 000 рублей</a:t>
            </a:r>
          </a:p>
          <a:p>
            <a:pPr>
              <a:spcAft>
                <a:spcPts val="1800"/>
              </a:spcAft>
            </a:pPr>
            <a:r>
              <a:rPr lang="ru-RU" sz="1600" dirty="0">
                <a:latin typeface="Circe Light"/>
              </a:rPr>
              <a:t>Покрываются </a:t>
            </a:r>
            <a:r>
              <a:rPr lang="ru-RU" sz="1600" dirty="0">
                <a:solidFill>
                  <a:srgbClr val="C00000"/>
                </a:solidFill>
                <a:latin typeface="Circe Light"/>
              </a:rPr>
              <a:t>коммерческие</a:t>
            </a:r>
            <a:r>
              <a:rPr lang="ru-RU" sz="1600" dirty="0">
                <a:latin typeface="Circe Light"/>
              </a:rPr>
              <a:t> и </a:t>
            </a:r>
            <a:r>
              <a:rPr lang="ru-RU" sz="1600" dirty="0">
                <a:solidFill>
                  <a:srgbClr val="C00000"/>
                </a:solidFill>
                <a:latin typeface="Circe Light"/>
              </a:rPr>
              <a:t>политические</a:t>
            </a:r>
            <a:r>
              <a:rPr lang="ru-RU" sz="1600" dirty="0">
                <a:latin typeface="Circe Light"/>
              </a:rPr>
              <a:t> риски</a:t>
            </a:r>
          </a:p>
          <a:p>
            <a:pPr>
              <a:spcAft>
                <a:spcPts val="2400"/>
              </a:spcAft>
            </a:pPr>
            <a:r>
              <a:rPr lang="ru-RU" sz="1600" dirty="0">
                <a:latin typeface="Circe Light"/>
              </a:rPr>
              <a:t>Период страхования – до </a:t>
            </a:r>
            <a:r>
              <a:rPr lang="ru-RU" sz="1600" dirty="0">
                <a:solidFill>
                  <a:srgbClr val="C00000"/>
                </a:solidFill>
                <a:latin typeface="Circe Light"/>
              </a:rPr>
              <a:t>1 года</a:t>
            </a:r>
          </a:p>
          <a:p>
            <a:pPr>
              <a:spcAft>
                <a:spcPts val="2400"/>
              </a:spcAft>
            </a:pPr>
            <a:r>
              <a:rPr lang="ru-RU" sz="1600" dirty="0">
                <a:latin typeface="Circe Light"/>
              </a:rPr>
              <a:t>По одному Договору страхования могут быть застрахованы поставки по </a:t>
            </a:r>
            <a:r>
              <a:rPr lang="ru-RU" sz="1600" dirty="0">
                <a:solidFill>
                  <a:srgbClr val="C00000"/>
                </a:solidFill>
                <a:latin typeface="Circe Light"/>
              </a:rPr>
              <a:t>одному</a:t>
            </a:r>
            <a:r>
              <a:rPr lang="ru-RU" sz="1600" dirty="0">
                <a:latin typeface="Circe Light"/>
              </a:rPr>
              <a:t> или </a:t>
            </a:r>
            <a:r>
              <a:rPr lang="ru-RU" sz="1600" dirty="0">
                <a:solidFill>
                  <a:srgbClr val="C00000"/>
                </a:solidFill>
                <a:latin typeface="Circe Light"/>
              </a:rPr>
              <a:t>нескольким</a:t>
            </a:r>
            <a:r>
              <a:rPr lang="ru-RU" sz="1600" dirty="0">
                <a:latin typeface="Circe Light"/>
              </a:rPr>
              <a:t> экспортным контрактам в отношении одного иностранного контрагента</a:t>
            </a:r>
          </a:p>
        </p:txBody>
      </p:sp>
      <p:grpSp>
        <p:nvGrpSpPr>
          <p:cNvPr id="13" name="Группа 12"/>
          <p:cNvGrpSpPr/>
          <p:nvPr/>
        </p:nvGrpSpPr>
        <p:grpSpPr bwMode="auto">
          <a:xfrm>
            <a:off x="210842" y="234454"/>
            <a:ext cx="4095687" cy="1053188"/>
            <a:chOff x="210842" y="234454"/>
            <a:chExt cx="4085973" cy="1053188"/>
          </a:xfrm>
        </p:grpSpPr>
        <p:sp>
          <p:nvSpPr>
            <p:cNvPr id="14" name="Параллелограмм 13"/>
            <p:cNvSpPr/>
            <p:nvPr/>
          </p:nvSpPr>
          <p:spPr bwMode="auto">
            <a:xfrm>
              <a:off x="995721" y="234455"/>
              <a:ext cx="3301094" cy="475159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 bwMode="auto">
            <a:xfrm>
              <a:off x="1331288" y="297430"/>
              <a:ext cx="2850096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b="1" cap="all">
                  <a:solidFill>
                    <a:schemeClr val="bg1"/>
                  </a:solidFill>
                  <a:latin typeface="Arial Black"/>
                </a:rPr>
                <a:t>МЕРЫ ПОДДЕРЖКИ </a:t>
              </a:r>
              <a:endParaRPr lang="ru-RU" b="1" i="0" cap="all">
                <a:solidFill>
                  <a:schemeClr val="bg1"/>
                </a:solidFill>
                <a:latin typeface="Arial Black"/>
              </a:endParaRPr>
            </a:p>
          </p:txBody>
        </p:sp>
        <p:sp>
          <p:nvSpPr>
            <p:cNvPr id="16" name="Параллелограмм 15"/>
            <p:cNvSpPr/>
            <p:nvPr/>
          </p:nvSpPr>
          <p:spPr bwMode="auto">
            <a:xfrm>
              <a:off x="210842" y="234454"/>
              <a:ext cx="782069" cy="475161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 bwMode="auto">
            <a:xfrm>
              <a:off x="338648" y="271979"/>
              <a:ext cx="541642" cy="1015663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2000" b="1" cap="all" dirty="0">
                  <a:solidFill>
                    <a:schemeClr val="bg1"/>
                  </a:solidFill>
                  <a:latin typeface="Arial Black"/>
                </a:rPr>
                <a:t>9</a:t>
              </a:r>
            </a:p>
            <a:p>
              <a:pPr algn="ctr">
                <a:defRPr/>
              </a:pPr>
              <a:endParaRPr lang="ru-RU" sz="2000" b="1" cap="all" dirty="0">
                <a:solidFill>
                  <a:schemeClr val="bg1"/>
                </a:solidFill>
                <a:latin typeface="Arial Black"/>
              </a:endParaRPr>
            </a:p>
            <a:p>
              <a:pPr algn="ctr">
                <a:defRPr/>
              </a:pPr>
              <a:endParaRPr lang="ru-RU" sz="2000" dirty="0">
                <a:latin typeface="Arial Black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 bwMode="auto">
          <a:xfrm>
            <a:off x="210970" y="778538"/>
            <a:ext cx="5659821" cy="1119280"/>
            <a:chOff x="-7065963" y="3416693"/>
            <a:chExt cx="5659821" cy="1119280"/>
          </a:xfrm>
        </p:grpSpPr>
        <p:sp>
          <p:nvSpPr>
            <p:cNvPr id="39" name="Скругленный прямоугольник 38"/>
            <p:cNvSpPr/>
            <p:nvPr/>
          </p:nvSpPr>
          <p:spPr bwMode="auto">
            <a:xfrm>
              <a:off x="-7065963" y="3699910"/>
              <a:ext cx="5659821" cy="836063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E04D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40" name="Группа 39"/>
            <p:cNvGrpSpPr/>
            <p:nvPr/>
          </p:nvGrpSpPr>
          <p:grpSpPr bwMode="auto">
            <a:xfrm>
              <a:off x="-2360761" y="3416693"/>
              <a:ext cx="816395" cy="408623"/>
              <a:chOff x="-2360761" y="3416693"/>
              <a:chExt cx="816395" cy="408623"/>
            </a:xfrm>
          </p:grpSpPr>
          <p:sp>
            <p:nvSpPr>
              <p:cNvPr id="41" name="Скругленный прямоугольник 14"/>
              <p:cNvSpPr/>
              <p:nvPr/>
            </p:nvSpPr>
            <p:spPr bwMode="auto">
              <a:xfrm>
                <a:off x="-2328320" y="3430710"/>
                <a:ext cx="751513" cy="380588"/>
              </a:xfrm>
              <a:prstGeom prst="flowChartAlternateProcess">
                <a:avLst/>
              </a:prstGeom>
              <a:solidFill>
                <a:srgbClr val="E04D39"/>
              </a:solidFill>
              <a:ln w="57150">
                <a:solidFill>
                  <a:srgbClr val="E04D3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 sz="1600"/>
              </a:p>
            </p:txBody>
          </p:sp>
          <p:sp>
            <p:nvSpPr>
              <p:cNvPr id="42" name="Прямоугольник 1"/>
              <p:cNvSpPr/>
              <p:nvPr/>
            </p:nvSpPr>
            <p:spPr bwMode="auto">
              <a:xfrm>
                <a:off x="-2360761" y="3416693"/>
                <a:ext cx="816395" cy="408623"/>
              </a:xfrm>
              <a:prstGeom prst="flowChartAlternateProcess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ru-RU" b="1" spc="5">
                    <a:solidFill>
                      <a:schemeClr val="bg1"/>
                    </a:solidFill>
                    <a:cs typeface="Calibri"/>
                  </a:rPr>
                  <a:t>СМСП</a:t>
                </a:r>
                <a:endParaRPr lang="ru-RU" b="1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43" name="Прямоугольник 42"/>
          <p:cNvSpPr/>
          <p:nvPr/>
        </p:nvSpPr>
        <p:spPr bwMode="auto">
          <a:xfrm>
            <a:off x="210970" y="1189132"/>
            <a:ext cx="5659821" cy="655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ctr">
              <a:lnSpc>
                <a:spcPct val="101000"/>
              </a:lnSpc>
              <a:spcBef>
                <a:spcPts val="80"/>
              </a:spcBef>
              <a:defRPr/>
            </a:pPr>
            <a:r>
              <a:rPr lang="ru-RU" b="1" spc="-60" dirty="0">
                <a:solidFill>
                  <a:srgbClr val="1D1D1B"/>
                </a:solidFill>
                <a:cs typeface="Calibri"/>
              </a:rPr>
              <a:t>СТРАХОВАНИЕ ОТСРОЧКИ ПЛАТЕЖА </a:t>
            </a:r>
          </a:p>
          <a:p>
            <a:pPr marL="12700" marR="5080" algn="ctr">
              <a:lnSpc>
                <a:spcPct val="101000"/>
              </a:lnSpc>
              <a:spcBef>
                <a:spcPts val="80"/>
              </a:spcBef>
              <a:defRPr/>
            </a:pPr>
            <a:r>
              <a:rPr lang="ru-RU" b="1" spc="-60" dirty="0">
                <a:solidFill>
                  <a:srgbClr val="1D1D1B"/>
                </a:solidFill>
                <a:cs typeface="Calibri"/>
              </a:rPr>
              <a:t>ДЛЯ ЭКСПОРТЁРОВ МСП</a:t>
            </a: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4238596" y="287368"/>
            <a:ext cx="7219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C00000"/>
                </a:solidFill>
                <a:latin typeface="Arial Black"/>
                <a:cs typeface="Calibri"/>
              </a:rPr>
              <a:t>ДЛЯ</a:t>
            </a:r>
            <a:r>
              <a:rPr lang="ru-RU" b="1" spc="-160" dirty="0">
                <a:solidFill>
                  <a:srgbClr val="C00000"/>
                </a:solidFill>
                <a:latin typeface="Arial Black"/>
                <a:cs typeface="Calibri"/>
              </a:rPr>
              <a:t> </a:t>
            </a:r>
            <a:r>
              <a:rPr lang="ru-RU" b="1" spc="-30" dirty="0">
                <a:solidFill>
                  <a:srgbClr val="C00000"/>
                </a:solidFill>
                <a:latin typeface="Arial Black"/>
                <a:cs typeface="Calibri"/>
              </a:rPr>
              <a:t>ЭКСПОРТНО</a:t>
            </a:r>
            <a:r>
              <a:rPr lang="ru-RU" b="1" spc="-195" dirty="0">
                <a:solidFill>
                  <a:srgbClr val="C00000"/>
                </a:solidFill>
                <a:latin typeface="Arial Black"/>
                <a:cs typeface="Calibri"/>
              </a:rPr>
              <a:t> </a:t>
            </a:r>
            <a:r>
              <a:rPr lang="ru-RU" b="1" spc="-35" dirty="0">
                <a:solidFill>
                  <a:srgbClr val="C00000"/>
                </a:solidFill>
                <a:latin typeface="Arial Black"/>
                <a:cs typeface="Calibri"/>
              </a:rPr>
              <a:t>ОРИЕНТИРОВАННЫХ </a:t>
            </a:r>
            <a:r>
              <a:rPr lang="ru-RU" b="1" spc="-1104" dirty="0">
                <a:solidFill>
                  <a:srgbClr val="C00000"/>
                </a:solidFill>
                <a:latin typeface="Arial Black"/>
                <a:cs typeface="Calibri"/>
              </a:rPr>
              <a:t> </a:t>
            </a:r>
            <a:r>
              <a:rPr lang="ru-RU" b="1" spc="-30" dirty="0">
                <a:solidFill>
                  <a:srgbClr val="C00000"/>
                </a:solidFill>
                <a:latin typeface="Arial Black"/>
                <a:cs typeface="Calibri"/>
              </a:rPr>
              <a:t>ПРЕДПРИЯТИЙ</a:t>
            </a:r>
            <a:endParaRPr lang="ru-RU" dirty="0">
              <a:solidFill>
                <a:srgbClr val="C00000"/>
              </a:solidFill>
              <a:latin typeface="Arial Black"/>
            </a:endParaRPr>
          </a:p>
        </p:txBody>
      </p:sp>
      <p:grpSp>
        <p:nvGrpSpPr>
          <p:cNvPr id="60" name="Группа 59"/>
          <p:cNvGrpSpPr/>
          <p:nvPr/>
        </p:nvGrpSpPr>
        <p:grpSpPr bwMode="auto">
          <a:xfrm>
            <a:off x="6130742" y="770893"/>
            <a:ext cx="5659821" cy="1126926"/>
            <a:chOff x="-7065963" y="3416693"/>
            <a:chExt cx="5659821" cy="1126926"/>
          </a:xfrm>
        </p:grpSpPr>
        <p:sp>
          <p:nvSpPr>
            <p:cNvPr id="61" name="Скругленный прямоугольник 60"/>
            <p:cNvSpPr/>
            <p:nvPr/>
          </p:nvSpPr>
          <p:spPr bwMode="auto">
            <a:xfrm>
              <a:off x="-7065963" y="3699911"/>
              <a:ext cx="5659821" cy="843708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E04D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62" name="Группа 61"/>
            <p:cNvGrpSpPr/>
            <p:nvPr/>
          </p:nvGrpSpPr>
          <p:grpSpPr bwMode="auto">
            <a:xfrm>
              <a:off x="-2360761" y="3416693"/>
              <a:ext cx="816395" cy="408623"/>
              <a:chOff x="-2360761" y="3416693"/>
              <a:chExt cx="816395" cy="408623"/>
            </a:xfrm>
          </p:grpSpPr>
          <p:sp>
            <p:nvSpPr>
              <p:cNvPr id="63" name="Скругленный прямоугольник 14"/>
              <p:cNvSpPr/>
              <p:nvPr/>
            </p:nvSpPr>
            <p:spPr bwMode="auto">
              <a:xfrm>
                <a:off x="-2328320" y="3430710"/>
                <a:ext cx="751513" cy="380588"/>
              </a:xfrm>
              <a:prstGeom prst="flowChartAlternateProcess">
                <a:avLst/>
              </a:prstGeom>
              <a:solidFill>
                <a:srgbClr val="E04D39"/>
              </a:solidFill>
              <a:ln w="57150">
                <a:solidFill>
                  <a:srgbClr val="E04D3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 sz="1600"/>
              </a:p>
            </p:txBody>
          </p:sp>
          <p:sp>
            <p:nvSpPr>
              <p:cNvPr id="64" name="Прямоугольник 1"/>
              <p:cNvSpPr/>
              <p:nvPr/>
            </p:nvSpPr>
            <p:spPr bwMode="auto">
              <a:xfrm>
                <a:off x="-2360761" y="3416693"/>
                <a:ext cx="816395" cy="408623"/>
              </a:xfrm>
              <a:prstGeom prst="flowChartAlternateProcess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ru-RU" b="1" spc="5">
                    <a:solidFill>
                      <a:schemeClr val="bg1"/>
                    </a:solidFill>
                    <a:cs typeface="Calibri"/>
                  </a:rPr>
                  <a:t>СМСП</a:t>
                </a:r>
                <a:endParaRPr lang="ru-RU" b="1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65" name="Прямоугольник 64"/>
          <p:cNvSpPr/>
          <p:nvPr/>
        </p:nvSpPr>
        <p:spPr bwMode="auto">
          <a:xfrm>
            <a:off x="6130742" y="1145373"/>
            <a:ext cx="56598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spc="-15" dirty="0">
                <a:cs typeface="Calibri"/>
              </a:rPr>
              <a:t>НУЛЕВОЙ НДС ЭКСПОРТЕРА. </a:t>
            </a:r>
          </a:p>
          <a:p>
            <a:pPr algn="ctr">
              <a:defRPr/>
            </a:pPr>
            <a:r>
              <a:rPr lang="ru-RU" b="1" spc="-15" dirty="0">
                <a:cs typeface="Calibri"/>
              </a:rPr>
              <a:t>ВОЗВРАТ НДС С ИСПОЛЬЗОВАНИЕМ ГАРАНТИИ</a:t>
            </a: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6130742" y="2023236"/>
            <a:ext cx="5941923" cy="1533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85" marR="5074" algn="just">
              <a:lnSpc>
                <a:spcPct val="100699"/>
              </a:lnSpc>
              <a:spcBef>
                <a:spcPts val="75"/>
              </a:spcBef>
              <a:defRPr/>
            </a:pPr>
            <a:r>
              <a:rPr lang="ru-RU" dirty="0"/>
              <a:t>Сумма гарантии – до </a:t>
            </a:r>
            <a:r>
              <a:rPr lang="ru-RU" b="1" dirty="0">
                <a:solidFill>
                  <a:srgbClr val="C00000"/>
                </a:solidFill>
              </a:rPr>
              <a:t>10 000 000 рублей</a:t>
            </a:r>
          </a:p>
          <a:p>
            <a:pPr marL="12685" marR="5074" algn="just">
              <a:lnSpc>
                <a:spcPct val="100699"/>
              </a:lnSpc>
              <a:spcBef>
                <a:spcPts val="75"/>
              </a:spcBef>
              <a:defRPr/>
            </a:pPr>
            <a:r>
              <a:rPr lang="ru-RU" dirty="0"/>
              <a:t>Ставка комиссии – </a:t>
            </a:r>
            <a:r>
              <a:rPr lang="ru-RU" b="1" dirty="0">
                <a:solidFill>
                  <a:srgbClr val="C00000"/>
                </a:solidFill>
              </a:rPr>
              <a:t>5 000 рублей</a:t>
            </a:r>
          </a:p>
          <a:p>
            <a:pPr marL="12685" marR="5074" algn="just">
              <a:lnSpc>
                <a:spcPct val="100699"/>
              </a:lnSpc>
              <a:spcBef>
                <a:spcPts val="75"/>
              </a:spcBef>
              <a:defRPr/>
            </a:pPr>
            <a:r>
              <a:rPr lang="ru-RU" dirty="0"/>
              <a:t>Срок гарантии – </a:t>
            </a:r>
            <a:r>
              <a:rPr lang="ru-RU" b="1" dirty="0">
                <a:solidFill>
                  <a:srgbClr val="C00000"/>
                </a:solidFill>
              </a:rPr>
              <a:t>11 месяцев</a:t>
            </a:r>
          </a:p>
          <a:p>
            <a:pPr marL="12685" marR="5074" algn="just">
              <a:lnSpc>
                <a:spcPct val="100699"/>
              </a:lnSpc>
              <a:spcBef>
                <a:spcPts val="75"/>
              </a:spcBef>
              <a:defRPr/>
            </a:pPr>
            <a:r>
              <a:rPr lang="ru-RU" dirty="0"/>
              <a:t>Документы – минимальный комплект = 7 позиций*</a:t>
            </a:r>
          </a:p>
          <a:p>
            <a:pPr marL="12685" marR="5074" algn="just">
              <a:lnSpc>
                <a:spcPct val="100699"/>
              </a:lnSpc>
              <a:spcBef>
                <a:spcPts val="75"/>
              </a:spcBef>
              <a:defRPr/>
            </a:pPr>
            <a:r>
              <a:rPr lang="ru-RU" dirty="0"/>
              <a:t>Срок принятия решения </a:t>
            </a:r>
            <a:r>
              <a:rPr lang="ru-RU" dirty="0" err="1"/>
              <a:t>РОСЭКСИМБАНКом</a:t>
            </a:r>
            <a:r>
              <a:rPr lang="ru-RU" dirty="0"/>
              <a:t> – 7 дней**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92688" y="4149080"/>
            <a:ext cx="599931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ru-RU" b="1" dirty="0"/>
              <a:t>Кто может получить:</a:t>
            </a:r>
          </a:p>
          <a:p>
            <a:pPr marL="357188" indent="-357188">
              <a:buFont typeface="+mj-lt"/>
              <a:buAutoNum type="arabicPeriod"/>
            </a:pPr>
            <a:r>
              <a:rPr lang="ru-RU" sz="1600" dirty="0">
                <a:latin typeface="Circe Light"/>
              </a:rPr>
              <a:t>Субъект МСП</a:t>
            </a:r>
          </a:p>
          <a:p>
            <a:pPr marL="357188" indent="-357188">
              <a:buFont typeface="+mj-lt"/>
              <a:buAutoNum type="arabicPeriod"/>
            </a:pPr>
            <a:r>
              <a:rPr lang="ru-RU" sz="1600" dirty="0">
                <a:latin typeface="Circe Light"/>
              </a:rPr>
              <a:t>Экспортер </a:t>
            </a:r>
            <a:r>
              <a:rPr lang="ru-RU" sz="1600" dirty="0" err="1">
                <a:latin typeface="Circe Light"/>
              </a:rPr>
              <a:t>несырьевых</a:t>
            </a:r>
            <a:r>
              <a:rPr lang="ru-RU" sz="1600" dirty="0">
                <a:latin typeface="Circe Light"/>
              </a:rPr>
              <a:t> товаров или услуг</a:t>
            </a:r>
          </a:p>
          <a:p>
            <a:pPr marL="357188" indent="-357188">
              <a:buFont typeface="+mj-lt"/>
              <a:buAutoNum type="arabicPeriod"/>
            </a:pPr>
            <a:r>
              <a:rPr lang="ru-RU" sz="1600" dirty="0">
                <a:latin typeface="Circe Light"/>
              </a:rPr>
              <a:t>Срок ведения деятельности – не менее 24 месяцев</a:t>
            </a:r>
          </a:p>
          <a:p>
            <a:pPr marL="357188" indent="-357188">
              <a:buFont typeface="+mj-lt"/>
              <a:buAutoNum type="arabicPeriod"/>
            </a:pPr>
            <a:r>
              <a:rPr lang="ru-RU" sz="1600" dirty="0">
                <a:latin typeface="Circe Light"/>
              </a:rPr>
              <a:t>Положительная прибыль за последние два года</a:t>
            </a:r>
          </a:p>
          <a:p>
            <a:pPr marL="357188" indent="-357188">
              <a:buFont typeface="+mj-lt"/>
              <a:buAutoNum type="arabicPeriod"/>
            </a:pPr>
            <a:r>
              <a:rPr lang="ru-RU" sz="1600" dirty="0">
                <a:latin typeface="Circe Light"/>
              </a:rPr>
              <a:t>Наличие положительного опыта возмещения НДС</a:t>
            </a:r>
          </a:p>
          <a:p>
            <a:pPr marL="357188" indent="-357188">
              <a:buFont typeface="+mj-lt"/>
              <a:buAutoNum type="arabicPeriod"/>
            </a:pPr>
            <a:r>
              <a:rPr lang="ru-RU" sz="1600" dirty="0">
                <a:latin typeface="Circe Light"/>
              </a:rPr>
              <a:t>Готовность предоставить поручительства собственников</a:t>
            </a:r>
          </a:p>
        </p:txBody>
      </p:sp>
    </p:spTree>
    <p:extLst>
      <p:ext uri="{BB962C8B-B14F-4D97-AF65-F5344CB8AC3E}">
        <p14:creationId xmlns:p14="http://schemas.microsoft.com/office/powerpoint/2010/main" val="1000105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rcRect t="1691" r="61228"/>
          <a:stretch/>
        </p:blipFill>
        <p:spPr bwMode="auto">
          <a:xfrm>
            <a:off x="0" y="0"/>
            <a:ext cx="4807974" cy="6857999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 bwMode="auto">
          <a:xfrm>
            <a:off x="5775428" y="532003"/>
            <a:ext cx="6135360" cy="4377081"/>
            <a:chOff x="5865296" y="426545"/>
            <a:chExt cx="6248249" cy="4250939"/>
          </a:xfrm>
        </p:grpSpPr>
        <p:sp>
          <p:nvSpPr>
            <p:cNvPr id="12" name="Прямоугольник 11"/>
            <p:cNvSpPr/>
            <p:nvPr/>
          </p:nvSpPr>
          <p:spPr bwMode="auto">
            <a:xfrm>
              <a:off x="6808892" y="1497779"/>
              <a:ext cx="5304653" cy="64633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70485" marR="433070">
                <a:lnSpc>
                  <a:spcPct val="100000"/>
                </a:lnSpc>
                <a:spcBef>
                  <a:spcPts val="0"/>
                </a:spcBef>
                <a:defRPr/>
              </a:pPr>
              <a:r>
                <a:rPr lang="ru-RU" b="1" spc="-15" dirty="0">
                  <a:solidFill>
                    <a:srgbClr val="C79363"/>
                  </a:solidFill>
                  <a:cs typeface="Calibri"/>
                </a:rPr>
                <a:t>Для</a:t>
              </a:r>
              <a:r>
                <a:rPr lang="ru-RU" b="1" spc="65" dirty="0">
                  <a:solidFill>
                    <a:srgbClr val="C79363"/>
                  </a:solidFill>
                  <a:cs typeface="Calibri"/>
                </a:rPr>
                <a:t> </a:t>
              </a:r>
              <a:r>
                <a:rPr lang="ru-RU" b="1" spc="-5" dirty="0">
                  <a:solidFill>
                    <a:srgbClr val="C79363"/>
                  </a:solidFill>
                  <a:cs typeface="Calibri"/>
                </a:rPr>
                <a:t>всех</a:t>
              </a:r>
              <a:r>
                <a:rPr lang="ru-RU" b="1" spc="50" dirty="0">
                  <a:solidFill>
                    <a:srgbClr val="C79363"/>
                  </a:solidFill>
                  <a:cs typeface="Calibri"/>
                </a:rPr>
                <a:t> </a:t>
              </a:r>
              <a:r>
                <a:rPr lang="ru-RU" b="1" spc="-5" dirty="0">
                  <a:solidFill>
                    <a:srgbClr val="C79363"/>
                  </a:solidFill>
                  <a:cs typeface="Calibri"/>
                </a:rPr>
                <a:t>субъектов</a:t>
              </a:r>
              <a:r>
                <a:rPr lang="ru-RU" b="1" spc="85" dirty="0">
                  <a:solidFill>
                    <a:srgbClr val="C79363"/>
                  </a:solidFill>
                  <a:cs typeface="Calibri"/>
                </a:rPr>
                <a:t> </a:t>
              </a:r>
              <a:r>
                <a:rPr lang="ru-RU" b="1" spc="-10" dirty="0">
                  <a:solidFill>
                    <a:srgbClr val="C79363"/>
                  </a:solidFill>
                  <a:cs typeface="Calibri"/>
                </a:rPr>
                <a:t>МСП</a:t>
              </a:r>
              <a:r>
                <a:rPr lang="ru-RU" b="1" spc="55" dirty="0">
                  <a:solidFill>
                    <a:srgbClr val="C79363"/>
                  </a:solidFill>
                  <a:cs typeface="Calibri"/>
                </a:rPr>
                <a:t> </a:t>
              </a:r>
              <a:r>
                <a:rPr lang="ru-RU" b="1" spc="-5" dirty="0">
                  <a:solidFill>
                    <a:srgbClr val="C79363"/>
                  </a:solidFill>
                  <a:cs typeface="Calibri"/>
                </a:rPr>
                <a:t>Республики</a:t>
              </a:r>
              <a:r>
                <a:rPr lang="ru-RU" b="1" spc="60" dirty="0">
                  <a:solidFill>
                    <a:srgbClr val="C79363"/>
                  </a:solidFill>
                  <a:cs typeface="Calibri"/>
                </a:rPr>
                <a:t> </a:t>
              </a:r>
              <a:r>
                <a:rPr lang="ru-RU" b="1" spc="-10" dirty="0">
                  <a:solidFill>
                    <a:srgbClr val="C79363"/>
                  </a:solidFill>
                  <a:cs typeface="Calibri"/>
                </a:rPr>
                <a:t>Татарстан,</a:t>
              </a:r>
              <a:r>
                <a:rPr lang="ru-RU" b="1" spc="140" dirty="0">
                  <a:solidFill>
                    <a:srgbClr val="C79363"/>
                  </a:solidFill>
                  <a:cs typeface="Calibri"/>
                </a:rPr>
                <a:t> </a:t>
              </a:r>
              <a:r>
                <a:rPr lang="ru-RU" b="1" spc="-5" dirty="0">
                  <a:solidFill>
                    <a:srgbClr val="C79363"/>
                  </a:solidFill>
                  <a:cs typeface="Calibri"/>
                </a:rPr>
                <a:t>соответствующих </a:t>
              </a:r>
              <a:r>
                <a:rPr lang="ru-RU" b="1" spc="-440" dirty="0">
                  <a:solidFill>
                    <a:srgbClr val="C79363"/>
                  </a:solidFill>
                  <a:cs typeface="Calibri"/>
                </a:rPr>
                <a:t> </a:t>
              </a:r>
              <a:r>
                <a:rPr lang="ru-RU" b="1" spc="-10" dirty="0">
                  <a:solidFill>
                    <a:srgbClr val="EB5C32"/>
                  </a:solidFill>
                  <a:cs typeface="Calibri"/>
                </a:rPr>
                <a:t>209</a:t>
              </a:r>
              <a:r>
                <a:rPr lang="ru-RU" b="1" spc="-75" dirty="0">
                  <a:solidFill>
                    <a:srgbClr val="EB5C32"/>
                  </a:solidFill>
                  <a:cs typeface="Calibri"/>
                </a:rPr>
                <a:t> </a:t>
              </a:r>
              <a:r>
                <a:rPr lang="ru-RU" b="1" spc="-5" dirty="0">
                  <a:solidFill>
                    <a:srgbClr val="EB5C32"/>
                  </a:solidFill>
                  <a:cs typeface="Calibri"/>
                </a:rPr>
                <a:t>-ФЗ</a:t>
              </a:r>
              <a:endParaRPr lang="ru-RU" b="1" dirty="0">
                <a:solidFill>
                  <a:srgbClr val="EB5C32"/>
                </a:solidFill>
                <a:cs typeface="Calibri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 bwMode="auto">
            <a:xfrm>
              <a:off x="5948252" y="508636"/>
              <a:ext cx="5190340" cy="95650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1200" b="1" dirty="0">
                  <a:solidFill>
                    <a:srgbClr val="562212"/>
                  </a:solidFill>
                </a:rPr>
                <a:t>МИКРОФИНАНСОВЫЙ ПРОДУКТ</a:t>
              </a:r>
              <a:endParaRPr dirty="0"/>
            </a:p>
            <a:p>
              <a:pPr algn="ctr">
                <a:defRPr/>
              </a:pPr>
              <a:r>
                <a:rPr lang="ru-RU" sz="2800" b="1" dirty="0">
                  <a:solidFill>
                    <a:srgbClr val="562212"/>
                  </a:solidFill>
                </a:rPr>
                <a:t>«СОДЕЙСТВИЕ 2024»</a:t>
              </a:r>
            </a:p>
            <a:p>
              <a:pPr algn="ctr">
                <a:defRPr/>
              </a:pPr>
              <a:endParaRPr dirty="0"/>
            </a:p>
          </p:txBody>
        </p:sp>
        <p:grpSp>
          <p:nvGrpSpPr>
            <p:cNvPr id="21" name="Группа 20"/>
            <p:cNvGrpSpPr/>
            <p:nvPr/>
          </p:nvGrpSpPr>
          <p:grpSpPr bwMode="auto">
            <a:xfrm>
              <a:off x="5865296" y="2633339"/>
              <a:ext cx="3720009" cy="2044145"/>
              <a:chOff x="5948252" y="1540160"/>
              <a:chExt cx="3720009" cy="2044145"/>
            </a:xfrm>
          </p:grpSpPr>
          <p:sp>
            <p:nvSpPr>
              <p:cNvPr id="13" name="Прямоугольник 12"/>
              <p:cNvSpPr/>
              <p:nvPr/>
            </p:nvSpPr>
            <p:spPr bwMode="auto">
              <a:xfrm>
                <a:off x="7636551" y="1540160"/>
                <a:ext cx="1822742" cy="646331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dirty="0"/>
                  <a:t>от </a:t>
                </a:r>
                <a:r>
                  <a:rPr lang="ru-RU" b="1" dirty="0">
                    <a:solidFill>
                      <a:srgbClr val="C00000"/>
                    </a:solidFill>
                  </a:rPr>
                  <a:t>300 тысяч </a:t>
                </a:r>
                <a:endParaRPr dirty="0"/>
              </a:p>
              <a:p>
                <a:pPr>
                  <a:defRPr/>
                </a:pPr>
                <a:r>
                  <a:rPr lang="ru-RU" dirty="0"/>
                  <a:t>до </a:t>
                </a:r>
                <a:r>
                  <a:rPr lang="ru-RU" b="1" dirty="0">
                    <a:solidFill>
                      <a:srgbClr val="C00000"/>
                    </a:solidFill>
                  </a:rPr>
                  <a:t>5 млн </a:t>
                </a:r>
                <a:r>
                  <a:rPr lang="ru-RU" dirty="0"/>
                  <a:t>рублей</a:t>
                </a:r>
                <a:endParaRPr dirty="0"/>
              </a:p>
            </p:txBody>
          </p:sp>
          <p:sp>
            <p:nvSpPr>
              <p:cNvPr id="15" name="Прямоугольник 14"/>
              <p:cNvSpPr/>
              <p:nvPr/>
            </p:nvSpPr>
            <p:spPr bwMode="auto">
              <a:xfrm>
                <a:off x="7636551" y="2449149"/>
                <a:ext cx="2031710" cy="369332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dirty="0"/>
                  <a:t>от </a:t>
                </a:r>
                <a:r>
                  <a:rPr lang="ru-RU" b="1" dirty="0">
                    <a:solidFill>
                      <a:srgbClr val="C00000"/>
                    </a:solidFill>
                  </a:rPr>
                  <a:t>3</a:t>
                </a:r>
                <a:r>
                  <a:rPr lang="ru-RU" b="1" dirty="0"/>
                  <a:t> </a:t>
                </a:r>
                <a:r>
                  <a:rPr lang="ru-RU" dirty="0"/>
                  <a:t>до </a:t>
                </a:r>
                <a:r>
                  <a:rPr lang="ru-RU" b="1" dirty="0">
                    <a:solidFill>
                      <a:srgbClr val="C00000"/>
                    </a:solidFill>
                  </a:rPr>
                  <a:t>36</a:t>
                </a:r>
                <a:r>
                  <a:rPr lang="ru-RU" dirty="0"/>
                  <a:t> месяцев</a:t>
                </a:r>
                <a:endParaRPr dirty="0"/>
              </a:p>
            </p:txBody>
          </p:sp>
          <p:pic>
            <p:nvPicPr>
              <p:cNvPr id="22" name="Picture 6" descr="https://stomatologspb.ru/wp-content/uploads/ruble_PNG26.png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/>
            </p:blipFill>
            <p:spPr bwMode="auto">
              <a:xfrm>
                <a:off x="7024874" y="1683324"/>
                <a:ext cx="360000" cy="360000"/>
              </a:xfrm>
              <a:prstGeom prst="rect">
                <a:avLst/>
              </a:prstGeom>
              <a:noFill/>
            </p:spPr>
          </p:pic>
          <p:pic>
            <p:nvPicPr>
              <p:cNvPr id="23" name="Picture 4" descr="https://xn----8sbkdgnibjafxdci9g.xn--p1ai/wp-content/uploads/2019/12/srok-obuchenija.png"/>
              <p:cNvPicPr>
                <a:picLocks noChangeAspect="1" noChangeArrowheads="1"/>
              </p:cNvPicPr>
              <p:nvPr/>
            </p:nvPicPr>
            <p:blipFill>
              <a:blip r:embed="rId5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/>
            </p:blipFill>
            <p:spPr bwMode="auto">
              <a:xfrm>
                <a:off x="7024874" y="2453815"/>
                <a:ext cx="360000" cy="360000"/>
              </a:xfrm>
              <a:prstGeom prst="rect">
                <a:avLst/>
              </a:prstGeom>
              <a:noFill/>
            </p:spPr>
          </p:pic>
          <p:pic>
            <p:nvPicPr>
              <p:cNvPr id="24" name="Picture 6" descr="https://xn--b1aqpp2b.xn----8sbg5beewf.xn--p1ai/images/9519f396-be5f-62ad-b139-a010fd802c7a.png"/>
              <p:cNvPicPr>
                <a:picLocks noChangeAspect="1" noChangeArrowheads="1"/>
              </p:cNvPicPr>
              <p:nvPr/>
            </p:nvPicPr>
            <p:blipFill>
              <a:blip r:embed="rId6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/>
            </p:blipFill>
            <p:spPr bwMode="auto">
              <a:xfrm>
                <a:off x="7024874" y="3204250"/>
                <a:ext cx="360000" cy="334286"/>
              </a:xfrm>
              <a:prstGeom prst="rect">
                <a:avLst/>
              </a:prstGeom>
              <a:noFill/>
            </p:spPr>
          </p:pic>
          <p:sp>
            <p:nvSpPr>
              <p:cNvPr id="26" name="Прямоугольник 25"/>
              <p:cNvSpPr/>
              <p:nvPr/>
            </p:nvSpPr>
            <p:spPr bwMode="auto">
              <a:xfrm>
                <a:off x="5948252" y="1694048"/>
                <a:ext cx="976549" cy="369332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b="1" dirty="0">
                    <a:solidFill>
                      <a:srgbClr val="562212"/>
                    </a:solidFill>
                  </a:rPr>
                  <a:t>СУММА</a:t>
                </a:r>
                <a:endParaRPr dirty="0"/>
              </a:p>
            </p:txBody>
          </p:sp>
          <p:sp>
            <p:nvSpPr>
              <p:cNvPr id="27" name="Прямоугольник 26"/>
              <p:cNvSpPr/>
              <p:nvPr/>
            </p:nvSpPr>
            <p:spPr bwMode="auto">
              <a:xfrm>
                <a:off x="6064469" y="2464538"/>
                <a:ext cx="715260" cy="369332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b="1" dirty="0">
                    <a:solidFill>
                      <a:srgbClr val="562212"/>
                    </a:solidFill>
                  </a:rPr>
                  <a:t>СРОК</a:t>
                </a:r>
                <a:endParaRPr dirty="0"/>
              </a:p>
            </p:txBody>
          </p:sp>
          <p:sp>
            <p:nvSpPr>
              <p:cNvPr id="28" name="Прямоугольник 27"/>
              <p:cNvSpPr/>
              <p:nvPr/>
            </p:nvSpPr>
            <p:spPr bwMode="auto">
              <a:xfrm>
                <a:off x="5948576" y="3214973"/>
                <a:ext cx="943272" cy="369332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b="1" dirty="0">
                    <a:solidFill>
                      <a:srgbClr val="562212"/>
                    </a:solidFill>
                  </a:rPr>
                  <a:t>СТАВКА</a:t>
                </a:r>
                <a:endParaRPr dirty="0"/>
              </a:p>
            </p:txBody>
          </p:sp>
        </p:grpSp>
        <p:sp>
          <p:nvSpPr>
            <p:cNvPr id="19" name="Скругленный прямоугольник 18"/>
            <p:cNvSpPr/>
            <p:nvPr/>
          </p:nvSpPr>
          <p:spPr bwMode="auto">
            <a:xfrm>
              <a:off x="5948252" y="426545"/>
              <a:ext cx="5190340" cy="836063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EB5C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34" name="Кольцо 33"/>
            <p:cNvSpPr/>
            <p:nvPr/>
          </p:nvSpPr>
          <p:spPr bwMode="auto">
            <a:xfrm>
              <a:off x="6023137" y="1614177"/>
              <a:ext cx="315294" cy="315294"/>
            </a:xfrm>
            <a:prstGeom prst="donut">
              <a:avLst>
                <a:gd name="adj" fmla="val 25000"/>
              </a:avLst>
            </a:prstGeom>
            <a:solidFill>
              <a:srgbClr val="C793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 dirty="0">
                <a:ln>
                  <a:noFill/>
                </a:ln>
                <a:solidFill>
                  <a:prstClr val="white"/>
                </a:solidFill>
                <a:latin typeface="Calibri"/>
                <a:ea typeface="Arial"/>
                <a:cs typeface="Arial"/>
              </a:endParaRPr>
            </a:p>
          </p:txBody>
        </p:sp>
        <p:cxnSp>
          <p:nvCxnSpPr>
            <p:cNvPr id="30" name="Прямая соединительная линия 29"/>
            <p:cNvCxnSpPr>
              <a:cxnSpLocks/>
            </p:cNvCxnSpPr>
            <p:nvPr/>
          </p:nvCxnSpPr>
          <p:spPr bwMode="auto">
            <a:xfrm>
              <a:off x="6061441" y="2425904"/>
              <a:ext cx="5108649" cy="0"/>
            </a:xfrm>
            <a:prstGeom prst="line">
              <a:avLst/>
            </a:prstGeom>
            <a:ln w="38100">
              <a:solidFill>
                <a:srgbClr val="C7936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D72BB6B3-2BA4-4E75-BA13-468B742F55E2}"/>
              </a:ext>
            </a:extLst>
          </p:cNvPr>
          <p:cNvSpPr/>
          <p:nvPr/>
        </p:nvSpPr>
        <p:spPr bwMode="auto">
          <a:xfrm>
            <a:off x="7456023" y="4437112"/>
            <a:ext cx="39444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C00000"/>
                </a:solidFill>
              </a:rPr>
              <a:t>1/2 ключевой ставки Банка России, установленной на момент заключения договора микрозайма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7AF235-2068-DA9A-E661-A70C2BAABCEE}"/>
              </a:ext>
            </a:extLst>
          </p:cNvPr>
          <p:cNvSpPr txBox="1"/>
          <p:nvPr/>
        </p:nvSpPr>
        <p:spPr>
          <a:xfrm>
            <a:off x="131254" y="1024530"/>
            <a:ext cx="612559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bg1"/>
                </a:solidFill>
              </a:rPr>
              <a:t>Подать заявку</a:t>
            </a:r>
          </a:p>
          <a:p>
            <a:pPr>
              <a:defRPr/>
            </a:pPr>
            <a:r>
              <a:rPr lang="ru-RU" dirty="0">
                <a:solidFill>
                  <a:schemeClr val="bg1"/>
                </a:solidFill>
              </a:rPr>
              <a:t>1. на Цифровой платформе МСП.РФ</a:t>
            </a:r>
          </a:p>
          <a:p>
            <a:pPr>
              <a:defRPr/>
            </a:pPr>
            <a:r>
              <a:rPr lang="ru-RU" dirty="0">
                <a:solidFill>
                  <a:schemeClr val="bg1"/>
                </a:solidFill>
              </a:rPr>
              <a:t>2. в сервисе «Мои субсидии»</a:t>
            </a:r>
          </a:p>
        </p:txBody>
      </p:sp>
    </p:spTree>
    <p:extLst>
      <p:ext uri="{BB962C8B-B14F-4D97-AF65-F5344CB8AC3E}">
        <p14:creationId xmlns:p14="http://schemas.microsoft.com/office/powerpoint/2010/main" val="40875969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 bwMode="auto">
          <a:xfrm>
            <a:off x="210842" y="234454"/>
            <a:ext cx="4095687" cy="745411"/>
            <a:chOff x="210842" y="234454"/>
            <a:chExt cx="4085973" cy="745411"/>
          </a:xfrm>
        </p:grpSpPr>
        <p:sp>
          <p:nvSpPr>
            <p:cNvPr id="14" name="Параллелограмм 13"/>
            <p:cNvSpPr/>
            <p:nvPr/>
          </p:nvSpPr>
          <p:spPr bwMode="auto">
            <a:xfrm>
              <a:off x="995721" y="234455"/>
              <a:ext cx="3301094" cy="475159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 bwMode="auto">
            <a:xfrm>
              <a:off x="1331288" y="297430"/>
              <a:ext cx="2850096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b="1" cap="all">
                  <a:solidFill>
                    <a:schemeClr val="bg1"/>
                  </a:solidFill>
                  <a:latin typeface="Arial Black"/>
                </a:rPr>
                <a:t>МЕРЫ ПОДДЕРЖКИ </a:t>
              </a:r>
              <a:endParaRPr lang="ru-RU" b="1" i="0" cap="all">
                <a:solidFill>
                  <a:schemeClr val="bg1"/>
                </a:solidFill>
                <a:latin typeface="Arial Black"/>
              </a:endParaRPr>
            </a:p>
          </p:txBody>
        </p:sp>
        <p:sp>
          <p:nvSpPr>
            <p:cNvPr id="16" name="Параллелограмм 15"/>
            <p:cNvSpPr/>
            <p:nvPr/>
          </p:nvSpPr>
          <p:spPr bwMode="auto">
            <a:xfrm>
              <a:off x="210842" y="234454"/>
              <a:ext cx="782069" cy="475161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 bwMode="auto">
            <a:xfrm>
              <a:off x="338648" y="271979"/>
              <a:ext cx="541642" cy="70788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2000" b="1" cap="all" dirty="0">
                  <a:solidFill>
                    <a:schemeClr val="bg1"/>
                  </a:solidFill>
                  <a:latin typeface="Arial Black"/>
                </a:rPr>
                <a:t>10</a:t>
              </a:r>
            </a:p>
            <a:p>
              <a:pPr algn="ctr">
                <a:defRPr/>
              </a:pPr>
              <a:endParaRPr lang="ru-RU" sz="2000" dirty="0">
                <a:latin typeface="Arial Black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 bwMode="auto">
          <a:xfrm>
            <a:off x="210970" y="857444"/>
            <a:ext cx="11573662" cy="1040374"/>
            <a:chOff x="-7065963" y="3495599"/>
            <a:chExt cx="11573662" cy="1040374"/>
          </a:xfrm>
        </p:grpSpPr>
        <p:sp>
          <p:nvSpPr>
            <p:cNvPr id="39" name="Скругленный прямоугольник 38"/>
            <p:cNvSpPr/>
            <p:nvPr/>
          </p:nvSpPr>
          <p:spPr bwMode="auto">
            <a:xfrm>
              <a:off x="-7065963" y="3699910"/>
              <a:ext cx="11573662" cy="836063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E04D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40" name="Группа 39"/>
            <p:cNvGrpSpPr/>
            <p:nvPr/>
          </p:nvGrpSpPr>
          <p:grpSpPr bwMode="auto">
            <a:xfrm>
              <a:off x="3539154" y="3495599"/>
              <a:ext cx="816395" cy="408623"/>
              <a:chOff x="3539154" y="3495599"/>
              <a:chExt cx="816395" cy="408623"/>
            </a:xfrm>
          </p:grpSpPr>
          <p:sp>
            <p:nvSpPr>
              <p:cNvPr id="41" name="Скругленный прямоугольник 14"/>
              <p:cNvSpPr/>
              <p:nvPr/>
            </p:nvSpPr>
            <p:spPr bwMode="auto">
              <a:xfrm>
                <a:off x="3571595" y="3509616"/>
                <a:ext cx="751513" cy="380588"/>
              </a:xfrm>
              <a:prstGeom prst="flowChartAlternateProcess">
                <a:avLst/>
              </a:prstGeom>
              <a:solidFill>
                <a:srgbClr val="E04D39"/>
              </a:solidFill>
              <a:ln w="57150">
                <a:solidFill>
                  <a:srgbClr val="E04D3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 sz="1600"/>
              </a:p>
            </p:txBody>
          </p:sp>
          <p:sp>
            <p:nvSpPr>
              <p:cNvPr id="42" name="Прямоугольник 1"/>
              <p:cNvSpPr/>
              <p:nvPr/>
            </p:nvSpPr>
            <p:spPr bwMode="auto">
              <a:xfrm>
                <a:off x="3539154" y="3495599"/>
                <a:ext cx="816395" cy="408623"/>
              </a:xfrm>
              <a:prstGeom prst="flowChartAlternateProcess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ru-RU" b="1" spc="5" dirty="0">
                    <a:solidFill>
                      <a:schemeClr val="bg1"/>
                    </a:solidFill>
                    <a:cs typeface="Calibri"/>
                  </a:rPr>
                  <a:t>СМСП</a:t>
                </a:r>
                <a:endParaRPr lang="ru-RU" b="1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43" name="Прямоугольник 42"/>
          <p:cNvSpPr/>
          <p:nvPr/>
        </p:nvSpPr>
        <p:spPr bwMode="auto">
          <a:xfrm>
            <a:off x="210970" y="1180155"/>
            <a:ext cx="11573662" cy="6646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ctr">
              <a:lnSpc>
                <a:spcPct val="101000"/>
              </a:lnSpc>
              <a:spcBef>
                <a:spcPts val="80"/>
              </a:spcBef>
              <a:defRPr/>
            </a:pPr>
            <a:r>
              <a:rPr lang="ru-RU" b="1" spc="-60" dirty="0">
                <a:solidFill>
                  <a:srgbClr val="1D1D1B"/>
                </a:solidFill>
                <a:cs typeface="Calibri"/>
              </a:rPr>
              <a:t>КРЕДИТОВАНИЕ.</a:t>
            </a:r>
          </a:p>
          <a:p>
            <a:pPr marL="12700" marR="5080" algn="ctr">
              <a:lnSpc>
                <a:spcPct val="101000"/>
              </a:lnSpc>
              <a:spcBef>
                <a:spcPts val="80"/>
              </a:spcBef>
              <a:defRPr/>
            </a:pPr>
            <a:r>
              <a:rPr lang="ru-RU" b="1" spc="-60" dirty="0">
                <a:solidFill>
                  <a:srgbClr val="1D1D1B"/>
                </a:solidFill>
                <a:cs typeface="Calibri"/>
              </a:rPr>
              <a:t>ДЕНЬГИ НА ЭКСПОРТ</a:t>
            </a: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4238596" y="287368"/>
            <a:ext cx="7219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>
                <a:solidFill>
                  <a:srgbClr val="FF0000"/>
                </a:solidFill>
                <a:latin typeface="Arial Black"/>
                <a:cs typeface="Calibri"/>
              </a:rPr>
              <a:t>ДЛЯ</a:t>
            </a:r>
            <a:r>
              <a:rPr lang="ru-RU" b="1" spc="-160">
                <a:solidFill>
                  <a:srgbClr val="FF0000"/>
                </a:solidFill>
                <a:latin typeface="Arial Black"/>
                <a:cs typeface="Calibri"/>
              </a:rPr>
              <a:t> </a:t>
            </a:r>
            <a:r>
              <a:rPr lang="ru-RU" b="1" spc="-30">
                <a:solidFill>
                  <a:srgbClr val="FF0000"/>
                </a:solidFill>
                <a:latin typeface="Arial Black"/>
                <a:cs typeface="Calibri"/>
              </a:rPr>
              <a:t>ЭКСПОРТНО</a:t>
            </a:r>
            <a:r>
              <a:rPr lang="ru-RU" b="1" spc="-195">
                <a:solidFill>
                  <a:srgbClr val="FF0000"/>
                </a:solidFill>
                <a:latin typeface="Arial Black"/>
                <a:cs typeface="Calibri"/>
              </a:rPr>
              <a:t> </a:t>
            </a:r>
            <a:r>
              <a:rPr lang="ru-RU" b="1" spc="-35">
                <a:solidFill>
                  <a:srgbClr val="FF0000"/>
                </a:solidFill>
                <a:latin typeface="Arial Black"/>
                <a:cs typeface="Calibri"/>
              </a:rPr>
              <a:t>ОРИЕНТИРОВАННЫХ </a:t>
            </a:r>
            <a:r>
              <a:rPr lang="ru-RU" b="1" spc="-1104">
                <a:solidFill>
                  <a:srgbClr val="FF0000"/>
                </a:solidFill>
                <a:latin typeface="Arial Black"/>
                <a:cs typeface="Calibri"/>
              </a:rPr>
              <a:t> </a:t>
            </a:r>
            <a:r>
              <a:rPr lang="ru-RU" b="1" spc="-30">
                <a:solidFill>
                  <a:srgbClr val="FF0000"/>
                </a:solidFill>
                <a:latin typeface="Arial Black"/>
                <a:cs typeface="Calibri"/>
              </a:rPr>
              <a:t>ПРЕДПРИЯТИЙ</a:t>
            </a:r>
            <a:endParaRPr lang="ru-RU">
              <a:latin typeface="Arial Black"/>
            </a:endParaRPr>
          </a:p>
        </p:txBody>
      </p:sp>
      <p:sp>
        <p:nvSpPr>
          <p:cNvPr id="24" name="Прямоугольник 23"/>
          <p:cNvSpPr/>
          <p:nvPr/>
        </p:nvSpPr>
        <p:spPr bwMode="auto">
          <a:xfrm>
            <a:off x="785995" y="2044197"/>
            <a:ext cx="58860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rgbClr val="2C2A29"/>
                </a:solidFill>
              </a:rPr>
              <a:t>Кредит резидентам РФ для финансирования исполнения экспортного контракта по поставкам высокотехнологичных* продуктов и услуг (ВТП) иностранным покупателям</a:t>
            </a:r>
          </a:p>
          <a:p>
            <a:pPr>
              <a:defRPr/>
            </a:pPr>
            <a:r>
              <a:rPr lang="ru-RU" sz="1200" i="1" dirty="0">
                <a:solidFill>
                  <a:srgbClr val="2C2A29"/>
                </a:solidFill>
              </a:rPr>
              <a:t>* - высокотехнологичные товары, работы и услуги, перечень которых утвержден Приказом </a:t>
            </a:r>
            <a:r>
              <a:rPr lang="ru-RU" sz="1200" i="1" dirty="0" err="1">
                <a:solidFill>
                  <a:srgbClr val="2C2A29"/>
                </a:solidFill>
              </a:rPr>
              <a:t>Минпромторга</a:t>
            </a:r>
            <a:r>
              <a:rPr lang="ru-RU" sz="1200" i="1" dirty="0">
                <a:solidFill>
                  <a:srgbClr val="2C2A29"/>
                </a:solidFill>
              </a:rPr>
              <a:t> РФ №3092 от 16.09.2020 г</a:t>
            </a:r>
            <a:r>
              <a:rPr lang="ru-RU" sz="1200" i="1">
                <a:solidFill>
                  <a:srgbClr val="2C2A29"/>
                </a:solidFill>
              </a:rPr>
              <a:t>. </a:t>
            </a:r>
            <a:endParaRPr lang="ru-RU" sz="1400" i="1" dirty="0">
              <a:solidFill>
                <a:srgbClr val="2C2A29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 bwMode="auto">
          <a:xfrm>
            <a:off x="1878969" y="3534547"/>
            <a:ext cx="50946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/>
              <a:t>не более </a:t>
            </a:r>
            <a:r>
              <a:rPr lang="ru-RU" b="1" dirty="0">
                <a:solidFill>
                  <a:srgbClr val="C00000"/>
                </a:solidFill>
              </a:rPr>
              <a:t>100 млн. руб</a:t>
            </a:r>
            <a:r>
              <a:rPr lang="ru-RU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/>
              <a:t>не более </a:t>
            </a:r>
            <a:r>
              <a:rPr lang="ru-RU" b="1" dirty="0">
                <a:solidFill>
                  <a:srgbClr val="C00000"/>
                </a:solidFill>
              </a:rPr>
              <a:t>80% </a:t>
            </a:r>
            <a:r>
              <a:rPr lang="ru-RU" dirty="0"/>
              <a:t>от суммы экспортного контракта</a:t>
            </a:r>
          </a:p>
        </p:txBody>
      </p:sp>
      <p:sp>
        <p:nvSpPr>
          <p:cNvPr id="26" name="Прямоугольник 25"/>
          <p:cNvSpPr/>
          <p:nvPr/>
        </p:nvSpPr>
        <p:spPr bwMode="auto">
          <a:xfrm>
            <a:off x="1878969" y="4316903"/>
            <a:ext cx="49207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/>
              <a:t>не более </a:t>
            </a:r>
            <a:r>
              <a:rPr lang="ru-RU" b="1" dirty="0">
                <a:solidFill>
                  <a:srgbClr val="C00000"/>
                </a:solidFill>
              </a:rPr>
              <a:t>2 лет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b="1" dirty="0"/>
              <a:t>не более срока исполнения обязательств   </a:t>
            </a:r>
            <a:r>
              <a:rPr lang="ru-RU" dirty="0"/>
              <a:t>по экспортному контракту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/>
              <a:t>сроки траншей: 6 или 12 месяцев</a:t>
            </a: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878969" y="5624858"/>
            <a:ext cx="39444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C00000"/>
                </a:solidFill>
              </a:rPr>
              <a:t>Ключевая ставка ЦБ минус 7,5%</a:t>
            </a:r>
          </a:p>
        </p:txBody>
      </p:sp>
      <p:pic>
        <p:nvPicPr>
          <p:cNvPr id="28" name="Picture 6" descr="https://stomatologspb.ru/wp-content/uploads/ruble_PNG26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1294985" y="3677712"/>
            <a:ext cx="360000" cy="360000"/>
          </a:xfrm>
          <a:prstGeom prst="rect">
            <a:avLst/>
          </a:prstGeom>
          <a:noFill/>
        </p:spPr>
      </p:pic>
      <p:pic>
        <p:nvPicPr>
          <p:cNvPr id="29" name="Picture 4" descr="https://xn----8sbkdgnibjafxdci9g.xn--p1ai/wp-content/uploads/2019/12/srok-obuchenija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1294985" y="4418568"/>
            <a:ext cx="360000" cy="360000"/>
          </a:xfrm>
          <a:prstGeom prst="rect">
            <a:avLst/>
          </a:prstGeom>
          <a:noFill/>
        </p:spPr>
      </p:pic>
      <p:pic>
        <p:nvPicPr>
          <p:cNvPr id="30" name="Picture 6" descr="https://xn--b1aqpp2b.xn----8sbg5beewf.xn--p1ai/images/9519f396-be5f-62ad-b139-a010fd802c7a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1258928" y="5624858"/>
            <a:ext cx="387692" cy="360000"/>
          </a:xfrm>
          <a:prstGeom prst="rect">
            <a:avLst/>
          </a:prstGeom>
          <a:noFill/>
        </p:spPr>
      </p:pic>
      <p:sp>
        <p:nvSpPr>
          <p:cNvPr id="31" name="Прямоугольник 30"/>
          <p:cNvSpPr/>
          <p:nvPr/>
        </p:nvSpPr>
        <p:spPr bwMode="auto">
          <a:xfrm>
            <a:off x="190671" y="3688435"/>
            <a:ext cx="976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>
                <a:solidFill>
                  <a:srgbClr val="562212"/>
                </a:solidFill>
              </a:rPr>
              <a:t>СУММА</a:t>
            </a:r>
            <a:endParaRPr/>
          </a:p>
        </p:txBody>
      </p:sp>
      <p:sp>
        <p:nvSpPr>
          <p:cNvPr id="32" name="Прямоугольник 31"/>
          <p:cNvSpPr/>
          <p:nvPr/>
        </p:nvSpPr>
        <p:spPr bwMode="auto">
          <a:xfrm>
            <a:off x="207011" y="4450509"/>
            <a:ext cx="7152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562212"/>
                </a:solidFill>
              </a:rPr>
              <a:t>СРОК</a:t>
            </a:r>
            <a:endParaRPr dirty="0"/>
          </a:p>
        </p:txBody>
      </p:sp>
      <p:sp>
        <p:nvSpPr>
          <p:cNvPr id="33" name="Прямоугольник 32"/>
          <p:cNvSpPr/>
          <p:nvPr/>
        </p:nvSpPr>
        <p:spPr bwMode="auto">
          <a:xfrm>
            <a:off x="182630" y="5635581"/>
            <a:ext cx="943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562212"/>
                </a:solidFill>
              </a:rPr>
              <a:t>СТАВКА</a:t>
            </a:r>
            <a:endParaRPr dirty="0"/>
          </a:p>
        </p:txBody>
      </p:sp>
      <p:sp>
        <p:nvSpPr>
          <p:cNvPr id="34" name="Кольцо 33"/>
          <p:cNvSpPr/>
          <p:nvPr/>
        </p:nvSpPr>
        <p:spPr bwMode="auto">
          <a:xfrm>
            <a:off x="452770" y="2124139"/>
            <a:ext cx="315294" cy="315294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24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Arial"/>
              <a:cs typeface="Arial"/>
            </a:endParaRPr>
          </a:p>
        </p:txBody>
      </p:sp>
      <p:cxnSp>
        <p:nvCxnSpPr>
          <p:cNvPr id="35" name="Прямая соединительная линия 34"/>
          <p:cNvCxnSpPr>
            <a:cxnSpLocks/>
          </p:cNvCxnSpPr>
          <p:nvPr/>
        </p:nvCxnSpPr>
        <p:spPr bwMode="auto">
          <a:xfrm>
            <a:off x="207011" y="3501008"/>
            <a:ext cx="11577621" cy="0"/>
          </a:xfrm>
          <a:prstGeom prst="line">
            <a:avLst/>
          </a:prstGeom>
          <a:ln w="38100">
            <a:solidFill>
              <a:srgbClr val="C7936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 bwMode="auto">
          <a:xfrm>
            <a:off x="7170865" y="3563138"/>
            <a:ext cx="502113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562212"/>
                </a:solidFill>
              </a:rPr>
              <a:t>Обеспечение: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/>
              <a:t>Поручительства взаимосвязанных компаний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/>
              <a:t>Поручительства бенефициаров </a:t>
            </a:r>
            <a:br>
              <a:rPr lang="ru-RU" dirty="0"/>
            </a:br>
            <a:r>
              <a:rPr lang="ru-RU" dirty="0"/>
              <a:t>(с совокупной долей владения более 50%)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ru-RU" sz="1100" dirty="0"/>
          </a:p>
          <a:p>
            <a:pPr>
              <a:defRPr/>
            </a:pPr>
            <a:r>
              <a:rPr lang="ru-RU" b="1" dirty="0">
                <a:solidFill>
                  <a:srgbClr val="562212"/>
                </a:solidFill>
              </a:rPr>
              <a:t>Условия предоставления кредитного продукта: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/>
              <a:t>Один кредит – один контракт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/>
              <a:t>Поставляемая продукция – только ВТП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/>
              <a:t>Доля российской составляющей не менее 50%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/>
              <a:t>Открытие расчетного счета в АО РОСЭКСИМБАНК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ru-RU" dirty="0"/>
          </a:p>
          <a:p>
            <a:pPr>
              <a:defRPr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1174" y="6237312"/>
            <a:ext cx="67857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>
                <a:solidFill>
                  <a:srgbClr val="562212"/>
                </a:solidFill>
              </a:rPr>
              <a:t>Срок рассмотрения - </a:t>
            </a:r>
            <a:r>
              <a:rPr lang="ru-RU" sz="1600" b="1" i="1" dirty="0">
                <a:solidFill>
                  <a:srgbClr val="562212"/>
                </a:solidFill>
              </a:rPr>
              <a:t>10 рабочих дней </a:t>
            </a:r>
          </a:p>
          <a:p>
            <a:pPr algn="ctr"/>
            <a:r>
              <a:rPr lang="ru-RU" sz="1600" i="1" dirty="0">
                <a:solidFill>
                  <a:srgbClr val="562212"/>
                </a:solidFill>
              </a:rPr>
              <a:t>с даты предоставления полного пакета документов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170865" y="2056616"/>
            <a:ext cx="4829791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Цели: </a:t>
            </a:r>
            <a:r>
              <a:rPr lang="ru-RU" sz="1400" dirty="0"/>
              <a:t>Расходы, связанные с исполнением обязательств по экспортному контракту: приобретение сырья, материалов, оборудования и комплектующих;  оплата транспортных и таможенных расходов;  оплата заработной платы, налогов и соц. платежей, связанных с заработной платой (</a:t>
            </a:r>
            <a:r>
              <a:rPr lang="ru-RU" sz="1400" b="1" dirty="0">
                <a:solidFill>
                  <a:srgbClr val="562212"/>
                </a:solidFill>
              </a:rPr>
              <a:t>не более 50% </a:t>
            </a:r>
            <a:r>
              <a:rPr lang="ru-RU" sz="1400" dirty="0"/>
              <a:t>от суммы транша)</a:t>
            </a:r>
          </a:p>
        </p:txBody>
      </p:sp>
    </p:spTree>
    <p:extLst>
      <p:ext uri="{BB962C8B-B14F-4D97-AF65-F5344CB8AC3E}">
        <p14:creationId xmlns:p14="http://schemas.microsoft.com/office/powerpoint/2010/main" val="37266222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 l="20181" r="6695"/>
          <a:stretch/>
        </p:blipFill>
        <p:spPr bwMode="auto">
          <a:xfrm>
            <a:off x="0" y="1656"/>
            <a:ext cx="12226834" cy="6856343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 bwMode="auto">
          <a:xfrm>
            <a:off x="427" y="3428431"/>
            <a:ext cx="3237623" cy="3429385"/>
          </a:xfrm>
          <a:custGeom>
            <a:avLst/>
            <a:gdLst/>
            <a:ahLst/>
            <a:cxnLst/>
            <a:rect l="l" t="t" r="r" b="b"/>
            <a:pathLst>
              <a:path w="5339080" h="5655309" extrusionOk="0">
                <a:moveTo>
                  <a:pt x="5338437" y="142"/>
                </a:moveTo>
                <a:lnTo>
                  <a:pt x="0" y="142"/>
                </a:lnTo>
                <a:lnTo>
                  <a:pt x="0" y="5655183"/>
                </a:lnTo>
                <a:lnTo>
                  <a:pt x="5338437" y="5655183"/>
                </a:lnTo>
                <a:lnTo>
                  <a:pt x="5338437" y="142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pPr defTabSz="554492">
              <a:defRPr/>
            </a:pPr>
            <a:endParaRPr sz="11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/>
          <a:stretch/>
        </p:blipFill>
        <p:spPr bwMode="auto">
          <a:xfrm>
            <a:off x="427" y="0"/>
            <a:ext cx="3238157" cy="3428441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 bwMode="auto">
          <a:xfrm>
            <a:off x="3474044" y="182104"/>
            <a:ext cx="323454" cy="432428"/>
            <a:chOff x="6394703" y="1281144"/>
            <a:chExt cx="533400" cy="713105"/>
          </a:xfrm>
        </p:grpSpPr>
        <p:sp>
          <p:nvSpPr>
            <p:cNvPr id="6" name="object 6"/>
            <p:cNvSpPr/>
            <p:nvPr/>
          </p:nvSpPr>
          <p:spPr bwMode="auto">
            <a:xfrm>
              <a:off x="6394539" y="1281651"/>
              <a:ext cx="533400" cy="713105"/>
            </a:xfrm>
            <a:custGeom>
              <a:avLst/>
              <a:gdLst/>
              <a:ahLst/>
              <a:cxnLst/>
              <a:rect l="l" t="t" r="r" b="b"/>
              <a:pathLst>
                <a:path w="533400" h="713105" extrusionOk="0">
                  <a:moveTo>
                    <a:pt x="177533" y="546341"/>
                  </a:moveTo>
                  <a:lnTo>
                    <a:pt x="0" y="364744"/>
                  </a:lnTo>
                  <a:lnTo>
                    <a:pt x="0" y="530974"/>
                  </a:lnTo>
                  <a:lnTo>
                    <a:pt x="177533" y="712584"/>
                  </a:lnTo>
                  <a:lnTo>
                    <a:pt x="177533" y="546341"/>
                  </a:lnTo>
                  <a:close/>
                </a:path>
                <a:path w="533400" h="713105" extrusionOk="0">
                  <a:moveTo>
                    <a:pt x="355206" y="363982"/>
                  </a:moveTo>
                  <a:lnTo>
                    <a:pt x="177660" y="182372"/>
                  </a:lnTo>
                  <a:lnTo>
                    <a:pt x="177660" y="348615"/>
                  </a:lnTo>
                  <a:lnTo>
                    <a:pt x="355206" y="530212"/>
                  </a:lnTo>
                  <a:lnTo>
                    <a:pt x="355206" y="363982"/>
                  </a:lnTo>
                  <a:close/>
                </a:path>
                <a:path w="533400" h="713105" extrusionOk="0">
                  <a:moveTo>
                    <a:pt x="532879" y="181610"/>
                  </a:moveTo>
                  <a:lnTo>
                    <a:pt x="355333" y="0"/>
                  </a:lnTo>
                  <a:lnTo>
                    <a:pt x="355333" y="166243"/>
                  </a:lnTo>
                  <a:lnTo>
                    <a:pt x="532879" y="347853"/>
                  </a:lnTo>
                  <a:lnTo>
                    <a:pt x="532879" y="181610"/>
                  </a:lnTo>
                  <a:close/>
                </a:path>
              </a:pathLst>
            </a:custGeom>
            <a:solidFill>
              <a:srgbClr val="C69262"/>
            </a:solidFill>
          </p:spPr>
          <p:txBody>
            <a:bodyPr wrap="square" lIns="0" tIns="0" rIns="0" bIns="0" rtlCol="0"/>
            <a:lstStyle/>
            <a:p>
              <a:pPr defTabSz="554492">
                <a:defRPr/>
              </a:pPr>
              <a:endParaRPr sz="11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6765035" y="1645697"/>
              <a:ext cx="163195" cy="166370"/>
            </a:xfrm>
            <a:custGeom>
              <a:avLst/>
              <a:gdLst/>
              <a:ahLst/>
              <a:cxnLst/>
              <a:rect l="l" t="t" r="r" b="b"/>
              <a:pathLst>
                <a:path w="163195" h="166369" extrusionOk="0">
                  <a:moveTo>
                    <a:pt x="162829" y="244"/>
                  </a:moveTo>
                  <a:lnTo>
                    <a:pt x="-170" y="244"/>
                  </a:lnTo>
                  <a:lnTo>
                    <a:pt x="-170" y="166165"/>
                  </a:lnTo>
                  <a:lnTo>
                    <a:pt x="162829" y="166165"/>
                  </a:lnTo>
                  <a:lnTo>
                    <a:pt x="162829" y="244"/>
                  </a:lnTo>
                  <a:close/>
                </a:path>
              </a:pathLst>
            </a:custGeom>
            <a:solidFill>
              <a:srgbClr val="672E17"/>
            </a:solidFill>
          </p:spPr>
          <p:txBody>
            <a:bodyPr wrap="square" lIns="0" tIns="0" rIns="0" bIns="0" rtlCol="0"/>
            <a:lstStyle/>
            <a:p>
              <a:pPr defTabSz="554492">
                <a:defRPr/>
              </a:pPr>
              <a:endParaRPr sz="11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object 8"/>
            <p:cNvSpPr/>
            <p:nvPr/>
          </p:nvSpPr>
          <p:spPr bwMode="auto">
            <a:xfrm>
              <a:off x="6394539" y="1281397"/>
              <a:ext cx="339725" cy="347980"/>
            </a:xfrm>
            <a:custGeom>
              <a:avLst/>
              <a:gdLst/>
              <a:ahLst/>
              <a:cxnLst/>
              <a:rect l="l" t="t" r="r" b="b"/>
              <a:pathLst>
                <a:path w="339725" h="347980" extrusionOk="0">
                  <a:moveTo>
                    <a:pt x="339585" y="0"/>
                  </a:moveTo>
                  <a:lnTo>
                    <a:pt x="0" y="0"/>
                  </a:lnTo>
                  <a:lnTo>
                    <a:pt x="0" y="146050"/>
                  </a:lnTo>
                  <a:lnTo>
                    <a:pt x="381" y="146050"/>
                  </a:lnTo>
                  <a:lnTo>
                    <a:pt x="381" y="166370"/>
                  </a:lnTo>
                  <a:lnTo>
                    <a:pt x="381" y="347980"/>
                  </a:lnTo>
                  <a:lnTo>
                    <a:pt x="162420" y="347980"/>
                  </a:lnTo>
                  <a:lnTo>
                    <a:pt x="162420" y="166370"/>
                  </a:lnTo>
                  <a:lnTo>
                    <a:pt x="339585" y="166370"/>
                  </a:lnTo>
                  <a:lnTo>
                    <a:pt x="339585" y="146050"/>
                  </a:lnTo>
                  <a:lnTo>
                    <a:pt x="339585" y="0"/>
                  </a:lnTo>
                  <a:close/>
                </a:path>
              </a:pathLst>
            </a:custGeom>
            <a:solidFill>
              <a:srgbClr val="E84E22"/>
            </a:solidFill>
          </p:spPr>
          <p:txBody>
            <a:bodyPr wrap="square" lIns="0" tIns="0" rIns="0" bIns="0" rtlCol="0"/>
            <a:lstStyle/>
            <a:p>
              <a:pPr defTabSz="554492">
                <a:defRPr/>
              </a:pPr>
              <a:endParaRPr sz="11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object 9"/>
            <p:cNvSpPr/>
            <p:nvPr/>
          </p:nvSpPr>
          <p:spPr bwMode="auto">
            <a:xfrm>
              <a:off x="6588251" y="1827053"/>
              <a:ext cx="161925" cy="166370"/>
            </a:xfrm>
            <a:custGeom>
              <a:avLst/>
              <a:gdLst/>
              <a:ahLst/>
              <a:cxnLst/>
              <a:rect l="l" t="t" r="r" b="b"/>
              <a:pathLst>
                <a:path w="161925" h="166369" extrusionOk="0">
                  <a:moveTo>
                    <a:pt x="161322" y="239"/>
                  </a:moveTo>
                  <a:lnTo>
                    <a:pt x="-166" y="239"/>
                  </a:lnTo>
                  <a:lnTo>
                    <a:pt x="-166" y="166160"/>
                  </a:lnTo>
                  <a:lnTo>
                    <a:pt x="161322" y="166160"/>
                  </a:lnTo>
                  <a:lnTo>
                    <a:pt x="161322" y="239"/>
                  </a:lnTo>
                  <a:close/>
                </a:path>
              </a:pathLst>
            </a:custGeom>
            <a:solidFill>
              <a:srgbClr val="672E17"/>
            </a:solidFill>
          </p:spPr>
          <p:txBody>
            <a:bodyPr wrap="square" lIns="0" tIns="0" rIns="0" bIns="0" rtlCol="0"/>
            <a:lstStyle/>
            <a:p>
              <a:pPr defTabSz="554492">
                <a:defRPr/>
              </a:pPr>
              <a:endParaRPr sz="11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" name="object 10"/>
          <p:cNvGrpSpPr/>
          <p:nvPr/>
        </p:nvGrpSpPr>
        <p:grpSpPr bwMode="auto">
          <a:xfrm>
            <a:off x="3867043" y="248200"/>
            <a:ext cx="1201401" cy="281867"/>
            <a:chOff x="7110983" y="1456907"/>
            <a:chExt cx="1981200" cy="464820"/>
          </a:xfrm>
        </p:grpSpPr>
        <p:pic>
          <p:nvPicPr>
            <p:cNvPr id="11" name="object 11"/>
            <p:cNvPicPr/>
            <p:nvPr/>
          </p:nvPicPr>
          <p:blipFill>
            <a:blip r:embed="rId3"/>
            <a:stretch/>
          </p:blipFill>
          <p:spPr bwMode="auto">
            <a:xfrm>
              <a:off x="7110983" y="1456907"/>
              <a:ext cx="237558" cy="10795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/>
            <a:stretch/>
          </p:blipFill>
          <p:spPr bwMode="auto">
            <a:xfrm>
              <a:off x="7120127" y="1456907"/>
              <a:ext cx="1849909" cy="46457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 bwMode="auto">
            <a:xfrm>
              <a:off x="8803919" y="1636743"/>
              <a:ext cx="171450" cy="106045"/>
            </a:xfrm>
            <a:custGeom>
              <a:avLst/>
              <a:gdLst/>
              <a:ahLst/>
              <a:cxnLst/>
              <a:rect l="l" t="t" r="r" b="b"/>
              <a:pathLst>
                <a:path w="171450" h="106044" extrusionOk="0">
                  <a:moveTo>
                    <a:pt x="86106" y="381"/>
                  </a:moveTo>
                  <a:lnTo>
                    <a:pt x="0" y="381"/>
                  </a:lnTo>
                  <a:lnTo>
                    <a:pt x="0" y="18288"/>
                  </a:lnTo>
                  <a:lnTo>
                    <a:pt x="33909" y="18288"/>
                  </a:lnTo>
                  <a:lnTo>
                    <a:pt x="33909" y="104648"/>
                  </a:lnTo>
                  <a:lnTo>
                    <a:pt x="52197" y="104648"/>
                  </a:lnTo>
                  <a:lnTo>
                    <a:pt x="52197" y="18288"/>
                  </a:lnTo>
                  <a:lnTo>
                    <a:pt x="86106" y="18288"/>
                  </a:lnTo>
                  <a:lnTo>
                    <a:pt x="86106" y="381"/>
                  </a:lnTo>
                  <a:close/>
                </a:path>
                <a:path w="171450" h="106044" extrusionOk="0">
                  <a:moveTo>
                    <a:pt x="171450" y="74422"/>
                  </a:moveTo>
                  <a:lnTo>
                    <a:pt x="169926" y="65151"/>
                  </a:lnTo>
                  <a:lnTo>
                    <a:pt x="167259" y="60198"/>
                  </a:lnTo>
                  <a:lnTo>
                    <a:pt x="166116" y="57912"/>
                  </a:lnTo>
                  <a:lnTo>
                    <a:pt x="160274" y="52959"/>
                  </a:lnTo>
                  <a:lnTo>
                    <a:pt x="153035" y="50038"/>
                  </a:lnTo>
                  <a:lnTo>
                    <a:pt x="153035" y="64643"/>
                  </a:lnTo>
                  <a:lnTo>
                    <a:pt x="153035" y="83439"/>
                  </a:lnTo>
                  <a:lnTo>
                    <a:pt x="146304" y="88646"/>
                  </a:lnTo>
                  <a:lnTo>
                    <a:pt x="128778" y="88646"/>
                  </a:lnTo>
                  <a:lnTo>
                    <a:pt x="121920" y="87884"/>
                  </a:lnTo>
                  <a:lnTo>
                    <a:pt x="121920" y="60198"/>
                  </a:lnTo>
                  <a:lnTo>
                    <a:pt x="146304" y="60198"/>
                  </a:lnTo>
                  <a:lnTo>
                    <a:pt x="153035" y="64643"/>
                  </a:lnTo>
                  <a:lnTo>
                    <a:pt x="153035" y="50038"/>
                  </a:lnTo>
                  <a:lnTo>
                    <a:pt x="153035" y="49657"/>
                  </a:lnTo>
                  <a:lnTo>
                    <a:pt x="159131" y="45974"/>
                  </a:lnTo>
                  <a:lnTo>
                    <a:pt x="160655" y="44196"/>
                  </a:lnTo>
                  <a:lnTo>
                    <a:pt x="163830" y="40767"/>
                  </a:lnTo>
                  <a:lnTo>
                    <a:pt x="166878" y="34036"/>
                  </a:lnTo>
                  <a:lnTo>
                    <a:pt x="168021" y="25908"/>
                  </a:lnTo>
                  <a:lnTo>
                    <a:pt x="166370" y="17272"/>
                  </a:lnTo>
                  <a:lnTo>
                    <a:pt x="166116" y="15748"/>
                  </a:lnTo>
                  <a:lnTo>
                    <a:pt x="160147" y="7493"/>
                  </a:lnTo>
                  <a:lnTo>
                    <a:pt x="149733" y="2159"/>
                  </a:lnTo>
                  <a:lnTo>
                    <a:pt x="149733" y="21717"/>
                  </a:lnTo>
                  <a:lnTo>
                    <a:pt x="149733" y="39878"/>
                  </a:lnTo>
                  <a:lnTo>
                    <a:pt x="142748" y="44196"/>
                  </a:lnTo>
                  <a:lnTo>
                    <a:pt x="121920" y="44196"/>
                  </a:lnTo>
                  <a:lnTo>
                    <a:pt x="121920" y="17653"/>
                  </a:lnTo>
                  <a:lnTo>
                    <a:pt x="125095" y="17399"/>
                  </a:lnTo>
                  <a:lnTo>
                    <a:pt x="129159" y="17272"/>
                  </a:lnTo>
                  <a:lnTo>
                    <a:pt x="143256" y="17272"/>
                  </a:lnTo>
                  <a:lnTo>
                    <a:pt x="149733" y="21717"/>
                  </a:lnTo>
                  <a:lnTo>
                    <a:pt x="149733" y="2159"/>
                  </a:lnTo>
                  <a:lnTo>
                    <a:pt x="149479" y="2032"/>
                  </a:lnTo>
                  <a:lnTo>
                    <a:pt x="133604" y="0"/>
                  </a:lnTo>
                  <a:lnTo>
                    <a:pt x="109220" y="508"/>
                  </a:lnTo>
                  <a:lnTo>
                    <a:pt x="103505" y="762"/>
                  </a:lnTo>
                  <a:lnTo>
                    <a:pt x="103505" y="105156"/>
                  </a:lnTo>
                  <a:lnTo>
                    <a:pt x="116713" y="105664"/>
                  </a:lnTo>
                  <a:lnTo>
                    <a:pt x="132588" y="105918"/>
                  </a:lnTo>
                  <a:lnTo>
                    <a:pt x="147955" y="104013"/>
                  </a:lnTo>
                  <a:lnTo>
                    <a:pt x="160274" y="98298"/>
                  </a:lnTo>
                  <a:lnTo>
                    <a:pt x="168275" y="88646"/>
                  </a:lnTo>
                  <a:lnTo>
                    <a:pt x="168402" y="88392"/>
                  </a:lnTo>
                  <a:lnTo>
                    <a:pt x="171450" y="74422"/>
                  </a:lnTo>
                  <a:close/>
                </a:path>
              </a:pathLst>
            </a:custGeom>
            <a:solidFill>
              <a:srgbClr val="672E17"/>
            </a:solidFill>
          </p:spPr>
          <p:txBody>
            <a:bodyPr wrap="square" lIns="0" tIns="0" rIns="0" bIns="0" rtlCol="0"/>
            <a:lstStyle/>
            <a:p>
              <a:pPr defTabSz="554492">
                <a:defRPr/>
              </a:pPr>
              <a:endParaRPr sz="110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4" name="object 14"/>
            <p:cNvPicPr/>
            <p:nvPr/>
          </p:nvPicPr>
          <p:blipFill>
            <a:blip r:embed="rId5"/>
            <a:stretch/>
          </p:blipFill>
          <p:spPr bwMode="auto">
            <a:xfrm>
              <a:off x="8986900" y="1815433"/>
              <a:ext cx="84200" cy="104266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 bwMode="auto">
            <a:xfrm>
              <a:off x="8987789" y="1636616"/>
              <a:ext cx="104775" cy="105410"/>
            </a:xfrm>
            <a:custGeom>
              <a:avLst/>
              <a:gdLst/>
              <a:ahLst/>
              <a:cxnLst/>
              <a:rect l="l" t="t" r="r" b="b"/>
              <a:pathLst>
                <a:path w="104775" h="105410" extrusionOk="0">
                  <a:moveTo>
                    <a:pt x="59969" y="244"/>
                  </a:moveTo>
                  <a:lnTo>
                    <a:pt x="43840" y="244"/>
                  </a:lnTo>
                  <a:lnTo>
                    <a:pt x="-227" y="105397"/>
                  </a:lnTo>
                  <a:lnTo>
                    <a:pt x="18187" y="105397"/>
                  </a:lnTo>
                  <a:lnTo>
                    <a:pt x="29109" y="78601"/>
                  </a:lnTo>
                  <a:lnTo>
                    <a:pt x="92861" y="78601"/>
                  </a:lnTo>
                  <a:lnTo>
                    <a:pt x="85615" y="61329"/>
                  </a:lnTo>
                  <a:lnTo>
                    <a:pt x="36093" y="61329"/>
                  </a:lnTo>
                  <a:lnTo>
                    <a:pt x="51460" y="24119"/>
                  </a:lnTo>
                  <a:lnTo>
                    <a:pt x="66700" y="24119"/>
                  </a:lnTo>
                  <a:lnTo>
                    <a:pt x="66700" y="16246"/>
                  </a:lnTo>
                  <a:lnTo>
                    <a:pt x="59969" y="244"/>
                  </a:lnTo>
                  <a:close/>
                </a:path>
                <a:path w="104775" h="105410" extrusionOk="0">
                  <a:moveTo>
                    <a:pt x="92861" y="78601"/>
                  </a:moveTo>
                  <a:lnTo>
                    <a:pt x="73684" y="78601"/>
                  </a:lnTo>
                  <a:lnTo>
                    <a:pt x="84606" y="105397"/>
                  </a:lnTo>
                  <a:lnTo>
                    <a:pt x="104164" y="105397"/>
                  </a:lnTo>
                  <a:lnTo>
                    <a:pt x="92861" y="78601"/>
                  </a:lnTo>
                  <a:close/>
                </a:path>
                <a:path w="104775" h="105410" extrusionOk="0">
                  <a:moveTo>
                    <a:pt x="66700" y="24119"/>
                  </a:moveTo>
                  <a:lnTo>
                    <a:pt x="51460" y="24119"/>
                  </a:lnTo>
                  <a:lnTo>
                    <a:pt x="66700" y="61329"/>
                  </a:lnTo>
                  <a:lnTo>
                    <a:pt x="66700" y="24119"/>
                  </a:lnTo>
                  <a:close/>
                </a:path>
                <a:path w="104775" h="105410" extrusionOk="0">
                  <a:moveTo>
                    <a:pt x="66700" y="16246"/>
                  </a:moveTo>
                  <a:lnTo>
                    <a:pt x="66700" y="61329"/>
                  </a:lnTo>
                  <a:lnTo>
                    <a:pt x="85615" y="61329"/>
                  </a:lnTo>
                  <a:lnTo>
                    <a:pt x="66700" y="16246"/>
                  </a:lnTo>
                  <a:close/>
                </a:path>
              </a:pathLst>
            </a:custGeom>
            <a:solidFill>
              <a:srgbClr val="672E17"/>
            </a:solidFill>
          </p:spPr>
          <p:txBody>
            <a:bodyPr wrap="square" lIns="0" tIns="0" rIns="0" bIns="0" rtlCol="0"/>
            <a:lstStyle/>
            <a:p>
              <a:pPr defTabSz="554492">
                <a:defRPr/>
              </a:pPr>
              <a:endParaRPr sz="11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8" name="object 18"/>
          <p:cNvSpPr txBox="1"/>
          <p:nvPr/>
        </p:nvSpPr>
        <p:spPr bwMode="auto">
          <a:xfrm>
            <a:off x="1183547" y="5703278"/>
            <a:ext cx="751261" cy="236040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defTabSz="554492">
              <a:spcBef>
                <a:spcPts val="58"/>
              </a:spcBef>
              <a:defRPr/>
            </a:pPr>
            <a:r>
              <a:rPr sz="1500" b="1" spc="2">
                <a:solidFill>
                  <a:srgbClr val="FFFFFF"/>
                </a:solidFill>
                <a:latin typeface="Calibri"/>
                <a:cs typeface="Calibri"/>
              </a:rPr>
              <a:t>FP</a:t>
            </a:r>
            <a:r>
              <a:rPr sz="1500" b="1" spc="9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500" b="1" spc="-6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500" b="1" spc="-23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500" b="1" spc="-5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1500" b="1" spc="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500" b="1" spc="-2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endParaRPr sz="1500">
              <a:solidFill>
                <a:prstClr val="black"/>
              </a:solidFill>
              <a:latin typeface="Calibri"/>
              <a:cs typeface="Calibri"/>
            </a:endParaRPr>
          </a:p>
        </p:txBody>
      </p:sp>
      <p:pic>
        <p:nvPicPr>
          <p:cNvPr id="39" name="object 39"/>
          <p:cNvPicPr/>
          <p:nvPr/>
        </p:nvPicPr>
        <p:blipFill>
          <a:blip r:embed="rId6"/>
          <a:stretch/>
        </p:blipFill>
        <p:spPr bwMode="auto">
          <a:xfrm>
            <a:off x="994817" y="4113310"/>
            <a:ext cx="1262338" cy="1272492"/>
          </a:xfrm>
          <a:prstGeom prst="rect">
            <a:avLst/>
          </a:prstGeom>
        </p:spPr>
      </p:pic>
      <p:sp>
        <p:nvSpPr>
          <p:cNvPr id="40" name="object 40"/>
          <p:cNvSpPr/>
          <p:nvPr/>
        </p:nvSpPr>
        <p:spPr bwMode="auto">
          <a:xfrm>
            <a:off x="427" y="5648262"/>
            <a:ext cx="1208717" cy="1209873"/>
          </a:xfrm>
          <a:custGeom>
            <a:avLst/>
            <a:gdLst/>
            <a:ahLst/>
            <a:cxnLst/>
            <a:rect l="l" t="t" r="r" b="b"/>
            <a:pathLst>
              <a:path w="1993264" h="1995170" extrusionOk="0">
                <a:moveTo>
                  <a:pt x="0" y="50"/>
                </a:moveTo>
                <a:lnTo>
                  <a:pt x="0" y="1994586"/>
                </a:lnTo>
                <a:lnTo>
                  <a:pt x="1992960" y="1994586"/>
                </a:lnTo>
                <a:lnTo>
                  <a:pt x="0" y="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554492">
              <a:defRPr/>
            </a:pPr>
            <a:endParaRPr sz="11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41"/>
          <p:cNvSpPr/>
          <p:nvPr/>
        </p:nvSpPr>
        <p:spPr bwMode="auto">
          <a:xfrm>
            <a:off x="2033569" y="751"/>
            <a:ext cx="1204866" cy="1204866"/>
          </a:xfrm>
          <a:custGeom>
            <a:avLst/>
            <a:gdLst/>
            <a:ahLst/>
            <a:cxnLst/>
            <a:rect l="l" t="t" r="r" b="b"/>
            <a:pathLst>
              <a:path w="1986914" h="1986914" extrusionOk="0">
                <a:moveTo>
                  <a:pt x="1986780" y="285"/>
                </a:moveTo>
                <a:lnTo>
                  <a:pt x="-84" y="285"/>
                </a:lnTo>
                <a:lnTo>
                  <a:pt x="1986780" y="1987150"/>
                </a:lnTo>
                <a:lnTo>
                  <a:pt x="1986780" y="2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554492">
              <a:defRPr/>
            </a:pPr>
            <a:endParaRPr sz="11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42"/>
          <p:cNvSpPr/>
          <p:nvPr/>
        </p:nvSpPr>
        <p:spPr bwMode="auto">
          <a:xfrm>
            <a:off x="10667949" y="0"/>
            <a:ext cx="1523701" cy="1523701"/>
          </a:xfrm>
          <a:custGeom>
            <a:avLst/>
            <a:gdLst/>
            <a:ahLst/>
            <a:cxnLst/>
            <a:rect l="l" t="t" r="r" b="b"/>
            <a:pathLst>
              <a:path w="2512694" h="2512695" extrusionOk="0">
                <a:moveTo>
                  <a:pt x="2512186" y="285"/>
                </a:moveTo>
                <a:lnTo>
                  <a:pt x="-444" y="285"/>
                </a:lnTo>
                <a:lnTo>
                  <a:pt x="2512186" y="2512917"/>
                </a:lnTo>
                <a:lnTo>
                  <a:pt x="2512186" y="285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pPr defTabSz="554492">
              <a:defRPr/>
            </a:pPr>
            <a:endParaRPr sz="11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4817708" y="1897783"/>
            <a:ext cx="2104807" cy="215724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 bwMode="auto">
          <a:xfrm>
            <a:off x="4184309" y="938326"/>
            <a:ext cx="2915887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54492">
              <a:defRPr/>
            </a:pPr>
            <a:r>
              <a:rPr lang="ru-RU" sz="1700" b="1" dirty="0">
                <a:latin typeface="Calibri"/>
              </a:rPr>
              <a:t>Телеграм-канал </a:t>
            </a:r>
          </a:p>
          <a:p>
            <a:pPr algn="ctr" defTabSz="554492">
              <a:defRPr/>
            </a:pPr>
            <a:r>
              <a:rPr lang="ru-RU" b="1" dirty="0">
                <a:solidFill>
                  <a:srgbClr val="FF0000"/>
                </a:solidFill>
              </a:rPr>
              <a:t>Мой бизнес | Республика Татарстан</a:t>
            </a:r>
            <a:endParaRPr b="1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 bwMode="auto">
          <a:xfrm>
            <a:off x="7482004" y="952298"/>
            <a:ext cx="2952328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54492">
              <a:defRPr/>
            </a:pPr>
            <a:r>
              <a:rPr lang="ru-RU" sz="1700" b="1" dirty="0">
                <a:latin typeface="Calibri"/>
              </a:rPr>
              <a:t>Сообщество ВКонтакте </a:t>
            </a:r>
            <a:endParaRPr dirty="0"/>
          </a:p>
          <a:p>
            <a:pPr algn="ctr" defTabSz="554492">
              <a:defRPr/>
            </a:pPr>
            <a:r>
              <a:rPr lang="ru-RU" sz="1600" b="1" dirty="0">
                <a:solidFill>
                  <a:srgbClr val="FF0000"/>
                </a:solidFill>
              </a:rPr>
              <a:t>Мой бизнес | Республика Татарстан</a:t>
            </a: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8"/>
          <a:srcRect l="6668" t="7220" r="5318" b="7433"/>
          <a:stretch/>
        </p:blipFill>
        <p:spPr bwMode="auto">
          <a:xfrm>
            <a:off x="7770036" y="1911101"/>
            <a:ext cx="2376264" cy="2304256"/>
          </a:xfrm>
          <a:prstGeom prst="rect">
            <a:avLst/>
          </a:prstGeom>
        </p:spPr>
      </p:pic>
      <p:sp>
        <p:nvSpPr>
          <p:cNvPr id="47" name="object 16">
            <a:extLst>
              <a:ext uri="{FF2B5EF4-FFF2-40B4-BE49-F238E27FC236}">
                <a16:creationId xmlns:a16="http://schemas.microsoft.com/office/drawing/2014/main" id="{39C4DEAF-ECC6-2128-0830-95957D8419B6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5261713" y="175650"/>
            <a:ext cx="4328510" cy="673828"/>
          </a:xfrm>
          <a:prstGeom prst="rect">
            <a:avLst/>
          </a:prstGeom>
        </p:spPr>
        <p:txBody>
          <a:bodyPr vert="horz" wrap="square" lIns="0" tIns="53139" rIns="0" bIns="0" rtlCol="0">
            <a:spAutoFit/>
          </a:bodyPr>
          <a:lstStyle/>
          <a:p>
            <a:pPr marL="8086">
              <a:spcBef>
                <a:spcPts val="418"/>
              </a:spcBef>
              <a:defRPr/>
            </a:pPr>
            <a:r>
              <a:rPr sz="2400" b="1" spc="-2" dirty="0">
                <a:solidFill>
                  <a:srgbClr val="E84E22"/>
                </a:solidFill>
              </a:rPr>
              <a:t>КАК</a:t>
            </a:r>
            <a:r>
              <a:rPr sz="2400" b="1" spc="-15" dirty="0">
                <a:solidFill>
                  <a:srgbClr val="E84E22"/>
                </a:solidFill>
              </a:rPr>
              <a:t> </a:t>
            </a:r>
            <a:r>
              <a:rPr sz="2400" b="1" spc="-18" dirty="0">
                <a:solidFill>
                  <a:srgbClr val="E84E22"/>
                </a:solidFill>
              </a:rPr>
              <a:t>ПОЛУЧИТЬ</a:t>
            </a:r>
            <a:r>
              <a:rPr sz="2400" b="1" dirty="0">
                <a:solidFill>
                  <a:srgbClr val="E84E22"/>
                </a:solidFill>
              </a:rPr>
              <a:t> </a:t>
            </a:r>
            <a:r>
              <a:rPr sz="2400" b="1" spc="-15" dirty="0">
                <a:solidFill>
                  <a:srgbClr val="E84E22"/>
                </a:solidFill>
              </a:rPr>
              <a:t>УСЛУГИ</a:t>
            </a:r>
            <a:r>
              <a:rPr sz="2400" b="1" spc="-38" dirty="0">
                <a:solidFill>
                  <a:srgbClr val="E84E22"/>
                </a:solidFill>
              </a:rPr>
              <a:t> </a:t>
            </a:r>
            <a:r>
              <a:rPr sz="2400" b="1" spc="-2" dirty="0">
                <a:solidFill>
                  <a:srgbClr val="E84E22"/>
                </a:solidFill>
              </a:rPr>
              <a:t>ФОНДА?</a:t>
            </a:r>
            <a:endParaRPr sz="2400" b="1" dirty="0"/>
          </a:p>
          <a:p>
            <a:pPr marL="7701">
              <a:spcBef>
                <a:spcPts val="270"/>
              </a:spcBef>
              <a:defRPr/>
            </a:pPr>
            <a:r>
              <a:rPr sz="1800" b="1" spc="-21" dirty="0">
                <a:solidFill>
                  <a:srgbClr val="672E17"/>
                </a:solidFill>
              </a:rPr>
              <a:t>ОБРАТИТЬСЯ</a:t>
            </a:r>
            <a:r>
              <a:rPr sz="1800" b="1" spc="-18" dirty="0">
                <a:solidFill>
                  <a:srgbClr val="672E17"/>
                </a:solidFill>
              </a:rPr>
              <a:t> </a:t>
            </a:r>
            <a:r>
              <a:rPr sz="1800" b="1" dirty="0">
                <a:solidFill>
                  <a:srgbClr val="672E17"/>
                </a:solidFill>
              </a:rPr>
              <a:t>В</a:t>
            </a:r>
            <a:r>
              <a:rPr sz="1800" b="1" spc="-27" dirty="0">
                <a:solidFill>
                  <a:srgbClr val="672E17"/>
                </a:solidFill>
              </a:rPr>
              <a:t> </a:t>
            </a:r>
            <a:r>
              <a:rPr sz="1800" b="1" spc="2" dirty="0">
                <a:solidFill>
                  <a:srgbClr val="672E17"/>
                </a:solidFill>
              </a:rPr>
              <a:t>ФОНД:</a:t>
            </a:r>
            <a:endParaRPr sz="1800" b="1" dirty="0"/>
          </a:p>
        </p:txBody>
      </p:sp>
      <p:sp>
        <p:nvSpPr>
          <p:cNvPr id="49" name="object 17">
            <a:extLst>
              <a:ext uri="{FF2B5EF4-FFF2-40B4-BE49-F238E27FC236}">
                <a16:creationId xmlns:a16="http://schemas.microsoft.com/office/drawing/2014/main" id="{71AAD8BF-9AD9-F31B-B58C-8D16EAB7D00E}"/>
              </a:ext>
            </a:extLst>
          </p:cNvPr>
          <p:cNvSpPr txBox="1"/>
          <p:nvPr/>
        </p:nvSpPr>
        <p:spPr bwMode="auto">
          <a:xfrm>
            <a:off x="5007022" y="4599448"/>
            <a:ext cx="8073753" cy="1355902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7701" defTabSz="554492">
              <a:spcBef>
                <a:spcPts val="61"/>
              </a:spcBef>
              <a:tabLst>
                <a:tab pos="2858715" algn="l"/>
              </a:tabLst>
              <a:defRPr/>
            </a:pPr>
            <a:r>
              <a:rPr sz="1200" b="1" spc="-2" dirty="0">
                <a:solidFill>
                  <a:srgbClr val="672E17"/>
                </a:solidFill>
                <a:latin typeface="Calibri"/>
                <a:cs typeface="Calibri"/>
              </a:rPr>
              <a:t>+7</a:t>
            </a:r>
            <a:r>
              <a:rPr sz="1200" b="1" spc="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672E17"/>
                </a:solidFill>
                <a:latin typeface="Calibri"/>
                <a:cs typeface="Calibri"/>
              </a:rPr>
              <a:t>(843)</a:t>
            </a:r>
            <a:r>
              <a:rPr sz="1200" b="1" spc="21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672E17"/>
                </a:solidFill>
                <a:latin typeface="Calibri"/>
                <a:cs typeface="Calibri"/>
              </a:rPr>
              <a:t>524</a:t>
            </a:r>
            <a:r>
              <a:rPr sz="1200" b="1" spc="23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spc="2" dirty="0">
                <a:solidFill>
                  <a:srgbClr val="672E17"/>
                </a:solidFill>
                <a:latin typeface="Calibri"/>
                <a:cs typeface="Calibri"/>
              </a:rPr>
              <a:t>90</a:t>
            </a:r>
            <a:r>
              <a:rPr sz="1200" b="1" spc="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spc="2" dirty="0">
                <a:solidFill>
                  <a:srgbClr val="672E17"/>
                </a:solidFill>
                <a:latin typeface="Calibri"/>
                <a:cs typeface="Calibri"/>
              </a:rPr>
              <a:t>90	</a:t>
            </a:r>
            <a:r>
              <a:rPr sz="1200" b="1" spc="-21" dirty="0">
                <a:solidFill>
                  <a:srgbClr val="672E17"/>
                </a:solidFill>
                <a:latin typeface="Calibri"/>
                <a:cs typeface="Calibri"/>
              </a:rPr>
              <a:t>FPPRT.RU</a:t>
            </a:r>
            <a:r>
              <a:rPr sz="1200" b="1" dirty="0">
                <a:solidFill>
                  <a:srgbClr val="672E17"/>
                </a:solidFill>
                <a:latin typeface="Calibri"/>
                <a:cs typeface="Calibri"/>
              </a:rPr>
              <a:t>|</a:t>
            </a:r>
            <a:r>
              <a:rPr sz="1200" b="1" spc="-2" dirty="0">
                <a:solidFill>
                  <a:srgbClr val="672E17"/>
                </a:solidFill>
                <a:latin typeface="Calibri"/>
                <a:cs typeface="Calibri"/>
              </a:rPr>
              <a:t>МСП.РФ|</a:t>
            </a:r>
            <a:r>
              <a:rPr lang="ru-RU" sz="1200" b="1" spc="-2" dirty="0">
                <a:solidFill>
                  <a:srgbClr val="672E17"/>
                </a:solidFill>
                <a:latin typeface="Calibri"/>
                <a:cs typeface="Calibri"/>
              </a:rPr>
              <a:t>|МОИ СУБСИДИИ</a:t>
            </a:r>
            <a:endParaRPr sz="1200" dirty="0">
              <a:solidFill>
                <a:prstClr val="black"/>
              </a:solidFill>
              <a:latin typeface="Calibri"/>
              <a:cs typeface="Calibri"/>
            </a:endParaRPr>
          </a:p>
          <a:p>
            <a:pPr defTabSz="554492">
              <a:spcBef>
                <a:spcPts val="30"/>
              </a:spcBef>
              <a:defRPr/>
            </a:pPr>
            <a:endParaRPr sz="12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7701" defTabSz="554492">
              <a:spcBef>
                <a:spcPts val="3"/>
              </a:spcBef>
              <a:tabLst>
                <a:tab pos="2858715" algn="l"/>
              </a:tabLst>
              <a:defRPr/>
            </a:pPr>
            <a:r>
              <a:rPr sz="1200" b="1" u="sng" spc="9" dirty="0">
                <a:solidFill>
                  <a:srgbClr val="672E17"/>
                </a:solidFill>
                <a:latin typeface="Calibri"/>
                <a:cs typeface="Calibri"/>
                <a:hlinkClick r:id="rId9" tooltip="mailto:INFO@FPPRT.RU"/>
              </a:rPr>
              <a:t>I</a:t>
            </a:r>
            <a:r>
              <a:rPr sz="1200" b="1" u="sng" spc="5" dirty="0">
                <a:solidFill>
                  <a:srgbClr val="672E17"/>
                </a:solidFill>
                <a:latin typeface="Calibri"/>
                <a:cs typeface="Calibri"/>
                <a:hlinkClick r:id="rId9" tooltip="mailto:INFO@FPPRT.RU"/>
              </a:rPr>
              <a:t>N</a:t>
            </a:r>
            <a:r>
              <a:rPr sz="1200" b="1" u="sng" spc="21" dirty="0">
                <a:solidFill>
                  <a:srgbClr val="672E17"/>
                </a:solidFill>
                <a:latin typeface="Calibri"/>
                <a:cs typeface="Calibri"/>
                <a:hlinkClick r:id="rId9" tooltip="mailto:INFO@FPPRT.RU"/>
              </a:rPr>
              <a:t>F</a:t>
            </a:r>
            <a:r>
              <a:rPr sz="1200" b="1" u="sng" spc="-2" dirty="0">
                <a:solidFill>
                  <a:srgbClr val="672E17"/>
                </a:solidFill>
                <a:latin typeface="Calibri"/>
                <a:cs typeface="Calibri"/>
                <a:hlinkClick r:id="rId9" tooltip="mailto:INFO@FPPRT.RU"/>
              </a:rPr>
              <a:t>O</a:t>
            </a:r>
            <a:r>
              <a:rPr sz="1200" b="1" u="sng" spc="9" dirty="0">
                <a:solidFill>
                  <a:srgbClr val="672E17"/>
                </a:solidFill>
                <a:latin typeface="Calibri"/>
                <a:cs typeface="Calibri"/>
                <a:hlinkClick r:id="rId9" tooltip="mailto:INFO@FPPRT.RU"/>
              </a:rPr>
              <a:t>@</a:t>
            </a:r>
            <a:r>
              <a:rPr sz="1200" b="1" u="sng" spc="2" dirty="0">
                <a:solidFill>
                  <a:srgbClr val="672E17"/>
                </a:solidFill>
                <a:latin typeface="Calibri"/>
                <a:cs typeface="Calibri"/>
                <a:hlinkClick r:id="rId9" tooltip="mailto:INFO@FPPRT.RU"/>
              </a:rPr>
              <a:t>F</a:t>
            </a:r>
            <a:r>
              <a:rPr sz="1200" b="1" u="sng" spc="5" dirty="0">
                <a:solidFill>
                  <a:srgbClr val="672E17"/>
                </a:solidFill>
                <a:latin typeface="Calibri"/>
                <a:cs typeface="Calibri"/>
                <a:hlinkClick r:id="rId9" tooltip="mailto:INFO@FPPRT.RU"/>
              </a:rPr>
              <a:t>P</a:t>
            </a:r>
            <a:r>
              <a:rPr sz="1200" b="1" u="sng" spc="11" dirty="0">
                <a:solidFill>
                  <a:srgbClr val="672E17"/>
                </a:solidFill>
                <a:latin typeface="Calibri"/>
                <a:cs typeface="Calibri"/>
                <a:hlinkClick r:id="rId9" tooltip="mailto:INFO@FPPRT.RU"/>
              </a:rPr>
              <a:t>P</a:t>
            </a:r>
            <a:r>
              <a:rPr sz="1200" b="1" u="sng" spc="-55" dirty="0">
                <a:solidFill>
                  <a:srgbClr val="672E17"/>
                </a:solidFill>
                <a:latin typeface="Calibri"/>
                <a:cs typeface="Calibri"/>
                <a:hlinkClick r:id="rId9" tooltip="mailto:INFO@FPPRT.RU"/>
              </a:rPr>
              <a:t>R</a:t>
            </a:r>
            <a:r>
              <a:rPr sz="1200" b="1" u="sng" spc="-124" dirty="0">
                <a:solidFill>
                  <a:srgbClr val="672E17"/>
                </a:solidFill>
                <a:latin typeface="Calibri"/>
                <a:cs typeface="Calibri"/>
                <a:hlinkClick r:id="rId9" tooltip="mailto:INFO@FPPRT.RU"/>
              </a:rPr>
              <a:t>T</a:t>
            </a:r>
            <a:r>
              <a:rPr sz="1200" b="1" u="sng" spc="-2" dirty="0">
                <a:solidFill>
                  <a:srgbClr val="672E17"/>
                </a:solidFill>
                <a:latin typeface="Calibri"/>
                <a:cs typeface="Calibri"/>
                <a:hlinkClick r:id="rId9" tooltip="mailto:INFO@FPPRT.RU"/>
              </a:rPr>
              <a:t>.</a:t>
            </a:r>
            <a:r>
              <a:rPr sz="1200" b="1" u="sng" spc="9" dirty="0">
                <a:solidFill>
                  <a:srgbClr val="672E17"/>
                </a:solidFill>
                <a:latin typeface="Calibri"/>
                <a:cs typeface="Calibri"/>
                <a:hlinkClick r:id="rId9" tooltip="mailto:INFO@FPPRT.RU"/>
              </a:rPr>
              <a:t>R</a:t>
            </a:r>
            <a:r>
              <a:rPr sz="1200" b="1" u="sng" dirty="0">
                <a:solidFill>
                  <a:srgbClr val="672E17"/>
                </a:solidFill>
                <a:latin typeface="Calibri"/>
                <a:cs typeface="Calibri"/>
                <a:hlinkClick r:id="rId9" tooltip="mailto:INFO@FPPRT.RU"/>
              </a:rPr>
              <a:t>U</a:t>
            </a:r>
            <a:r>
              <a:rPr sz="1200" b="1" dirty="0">
                <a:solidFill>
                  <a:srgbClr val="672E17"/>
                </a:solidFill>
                <a:latin typeface="Calibri"/>
                <a:cs typeface="Calibri"/>
              </a:rPr>
              <a:t>	</a:t>
            </a:r>
            <a:r>
              <a:rPr sz="1200" b="1" spc="-5" dirty="0">
                <a:solidFill>
                  <a:srgbClr val="672E17"/>
                </a:solidFill>
                <a:latin typeface="Calibri"/>
                <a:cs typeface="Calibri"/>
              </a:rPr>
              <a:t>К</a:t>
            </a:r>
            <a:r>
              <a:rPr sz="1200" b="1" spc="2" dirty="0">
                <a:solidFill>
                  <a:srgbClr val="672E17"/>
                </a:solidFill>
                <a:latin typeface="Calibri"/>
                <a:cs typeface="Calibri"/>
              </a:rPr>
              <a:t>А</a:t>
            </a:r>
            <a:r>
              <a:rPr sz="1200" b="1" spc="9" dirty="0">
                <a:solidFill>
                  <a:srgbClr val="672E17"/>
                </a:solidFill>
                <a:latin typeface="Calibri"/>
                <a:cs typeface="Calibri"/>
              </a:rPr>
              <a:t>З</a:t>
            </a:r>
            <a:r>
              <a:rPr sz="1200" b="1" spc="2" dirty="0">
                <a:solidFill>
                  <a:srgbClr val="672E17"/>
                </a:solidFill>
                <a:latin typeface="Calibri"/>
                <a:cs typeface="Calibri"/>
              </a:rPr>
              <a:t>АНЬ</a:t>
            </a:r>
            <a:r>
              <a:rPr sz="1200" b="1" dirty="0">
                <a:solidFill>
                  <a:srgbClr val="672E17"/>
                </a:solidFill>
                <a:latin typeface="Calibri"/>
                <a:cs typeface="Calibri"/>
              </a:rPr>
              <a:t>,</a:t>
            </a:r>
            <a:r>
              <a:rPr sz="1200" b="1" spc="-67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spc="-78" dirty="0">
                <a:solidFill>
                  <a:srgbClr val="672E17"/>
                </a:solidFill>
                <a:latin typeface="Calibri"/>
                <a:cs typeface="Calibri"/>
              </a:rPr>
              <a:t>У</a:t>
            </a:r>
            <a:r>
              <a:rPr sz="1200" b="1" dirty="0">
                <a:solidFill>
                  <a:srgbClr val="672E17"/>
                </a:solidFill>
                <a:latin typeface="Calibri"/>
                <a:cs typeface="Calibri"/>
              </a:rPr>
              <a:t>Л.</a:t>
            </a:r>
            <a:r>
              <a:rPr sz="1200" b="1" spc="-8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spc="2" dirty="0">
                <a:solidFill>
                  <a:srgbClr val="672E17"/>
                </a:solidFill>
                <a:latin typeface="Calibri"/>
                <a:cs typeface="Calibri"/>
              </a:rPr>
              <a:t>ПЕ</a:t>
            </a:r>
            <a:r>
              <a:rPr sz="1200" b="1" spc="5" dirty="0">
                <a:solidFill>
                  <a:srgbClr val="672E17"/>
                </a:solidFill>
                <a:latin typeface="Calibri"/>
                <a:cs typeface="Calibri"/>
              </a:rPr>
              <a:t>Т</a:t>
            </a:r>
            <a:r>
              <a:rPr sz="1200" b="1" spc="2" dirty="0">
                <a:solidFill>
                  <a:srgbClr val="672E17"/>
                </a:solidFill>
                <a:latin typeface="Calibri"/>
                <a:cs typeface="Calibri"/>
              </a:rPr>
              <a:t>Е</a:t>
            </a:r>
            <a:r>
              <a:rPr sz="1200" b="1" spc="5" dirty="0">
                <a:solidFill>
                  <a:srgbClr val="672E17"/>
                </a:solidFill>
                <a:latin typeface="Calibri"/>
                <a:cs typeface="Calibri"/>
              </a:rPr>
              <a:t>РБУ</a:t>
            </a:r>
            <a:r>
              <a:rPr sz="1200" b="1" spc="18" dirty="0">
                <a:solidFill>
                  <a:srgbClr val="672E17"/>
                </a:solidFill>
                <a:latin typeface="Calibri"/>
                <a:cs typeface="Calibri"/>
              </a:rPr>
              <a:t>Р</a:t>
            </a:r>
            <a:r>
              <a:rPr sz="1200" b="1" spc="-49" dirty="0">
                <a:solidFill>
                  <a:srgbClr val="672E17"/>
                </a:solidFill>
                <a:latin typeface="Calibri"/>
                <a:cs typeface="Calibri"/>
              </a:rPr>
              <a:t>Г</a:t>
            </a:r>
            <a:r>
              <a:rPr sz="1200" b="1" spc="2" dirty="0">
                <a:solidFill>
                  <a:srgbClr val="672E17"/>
                </a:solidFill>
                <a:latin typeface="Calibri"/>
                <a:cs typeface="Calibri"/>
              </a:rPr>
              <a:t>С</a:t>
            </a:r>
            <a:r>
              <a:rPr sz="1200" b="1" spc="-5" dirty="0">
                <a:solidFill>
                  <a:srgbClr val="672E17"/>
                </a:solidFill>
                <a:latin typeface="Calibri"/>
                <a:cs typeface="Calibri"/>
              </a:rPr>
              <a:t>К</a:t>
            </a:r>
            <a:r>
              <a:rPr sz="1200" b="1" spc="5" dirty="0">
                <a:solidFill>
                  <a:srgbClr val="672E17"/>
                </a:solidFill>
                <a:latin typeface="Calibri"/>
                <a:cs typeface="Calibri"/>
              </a:rPr>
              <a:t>А</a:t>
            </a:r>
            <a:r>
              <a:rPr sz="1200" b="1" dirty="0">
                <a:solidFill>
                  <a:srgbClr val="672E17"/>
                </a:solidFill>
                <a:latin typeface="Calibri"/>
                <a:cs typeface="Calibri"/>
              </a:rPr>
              <a:t>Я</a:t>
            </a:r>
            <a:r>
              <a:rPr sz="1200" b="1" spc="-1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spc="9" dirty="0">
                <a:solidFill>
                  <a:srgbClr val="672E17"/>
                </a:solidFill>
                <a:latin typeface="Calibri"/>
                <a:cs typeface="Calibri"/>
              </a:rPr>
              <a:t>28</a:t>
            </a:r>
            <a:endParaRPr sz="1200" dirty="0">
              <a:solidFill>
                <a:prstClr val="black"/>
              </a:solidFill>
              <a:latin typeface="Calibri"/>
              <a:cs typeface="Calibri"/>
            </a:endParaRPr>
          </a:p>
          <a:p>
            <a:pPr defTabSz="554492">
              <a:spcBef>
                <a:spcPts val="15"/>
              </a:spcBef>
              <a:defRPr/>
            </a:pPr>
            <a:endParaRPr sz="12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7701" defTabSz="554492">
              <a:spcBef>
                <a:spcPts val="3"/>
              </a:spcBef>
              <a:defRPr/>
            </a:pPr>
            <a:r>
              <a:rPr sz="1200" b="1" spc="-15" dirty="0">
                <a:solidFill>
                  <a:srgbClr val="672E17"/>
                </a:solidFill>
                <a:latin typeface="Calibri"/>
                <a:cs typeface="Calibri"/>
              </a:rPr>
              <a:t>ОБРАТИТЬСЯ</a:t>
            </a:r>
            <a:r>
              <a:rPr sz="1200" b="1" spc="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672E17"/>
                </a:solidFill>
                <a:latin typeface="Calibri"/>
                <a:cs typeface="Calibri"/>
              </a:rPr>
              <a:t>К</a:t>
            </a:r>
            <a:r>
              <a:rPr sz="1200" b="1" spc="-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spc="2" dirty="0">
                <a:solidFill>
                  <a:srgbClr val="672E17"/>
                </a:solidFill>
                <a:latin typeface="Calibri"/>
                <a:cs typeface="Calibri"/>
              </a:rPr>
              <a:t>РЕГИОНАЛЬНЫМ</a:t>
            </a:r>
            <a:r>
              <a:rPr sz="1200" b="1" spc="33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spc="-2" dirty="0">
                <a:solidFill>
                  <a:srgbClr val="672E17"/>
                </a:solidFill>
                <a:latin typeface="Calibri"/>
                <a:cs typeface="Calibri"/>
              </a:rPr>
              <a:t>ПРЕДСТАВИТЕЛЯМ</a:t>
            </a:r>
            <a:endParaRPr sz="12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7701" marR="1614188" defTabSz="554492">
              <a:lnSpc>
                <a:spcPct val="103000"/>
              </a:lnSpc>
              <a:spcBef>
                <a:spcPts val="246"/>
              </a:spcBef>
              <a:defRPr/>
            </a:pPr>
            <a:r>
              <a:rPr sz="1200" b="1" spc="-2" dirty="0">
                <a:solidFill>
                  <a:srgbClr val="672E17"/>
                </a:solidFill>
                <a:latin typeface="Calibri"/>
                <a:cs typeface="Calibri"/>
              </a:rPr>
              <a:t>В</a:t>
            </a:r>
            <a:r>
              <a:rPr sz="1200" b="1" spc="-9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spc="2" dirty="0">
                <a:solidFill>
                  <a:srgbClr val="672E17"/>
                </a:solidFill>
                <a:latin typeface="Calibri"/>
                <a:cs typeface="Calibri"/>
              </a:rPr>
              <a:t>МУНИЦИПАЛЬНЫХ</a:t>
            </a:r>
            <a:r>
              <a:rPr sz="1200" b="1" spc="38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spc="-9" dirty="0">
                <a:solidFill>
                  <a:srgbClr val="672E17"/>
                </a:solidFill>
                <a:latin typeface="Calibri"/>
                <a:cs typeface="Calibri"/>
              </a:rPr>
              <a:t>РАЙОНАХ</a:t>
            </a:r>
            <a:r>
              <a:rPr sz="1200" b="1" spc="-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spc="2" dirty="0">
                <a:solidFill>
                  <a:srgbClr val="672E17"/>
                </a:solidFill>
                <a:latin typeface="Calibri"/>
                <a:cs typeface="Calibri"/>
              </a:rPr>
              <a:t>РЕСПУБЛИКИ</a:t>
            </a:r>
            <a:r>
              <a:rPr sz="1200" b="1" spc="1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spc="-33" dirty="0">
                <a:solidFill>
                  <a:srgbClr val="672E17"/>
                </a:solidFill>
                <a:latin typeface="Calibri"/>
                <a:cs typeface="Calibri"/>
              </a:rPr>
              <a:t>ТАТАРСТАН </a:t>
            </a:r>
            <a:r>
              <a:rPr sz="1200" b="1" spc="-327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spc="-15" dirty="0">
                <a:solidFill>
                  <a:srgbClr val="672E17"/>
                </a:solidFill>
                <a:latin typeface="Calibri"/>
                <a:cs typeface="Calibri"/>
              </a:rPr>
              <a:t>КОНТАКТЫ</a:t>
            </a:r>
            <a:r>
              <a:rPr sz="1200" b="1" spc="-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spc="2" dirty="0">
                <a:solidFill>
                  <a:srgbClr val="672E17"/>
                </a:solidFill>
                <a:latin typeface="Calibri"/>
                <a:cs typeface="Calibri"/>
              </a:rPr>
              <a:t>ПО</a:t>
            </a:r>
            <a:r>
              <a:rPr sz="1200" b="1" spc="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spc="2" dirty="0">
                <a:solidFill>
                  <a:srgbClr val="672E17"/>
                </a:solidFill>
                <a:latin typeface="Calibri"/>
                <a:cs typeface="Calibri"/>
              </a:rPr>
              <a:t>ТЕЛ.</a:t>
            </a:r>
            <a:r>
              <a:rPr sz="1200" b="1" spc="-52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672E17"/>
                </a:solidFill>
                <a:latin typeface="Calibri"/>
                <a:cs typeface="Calibri"/>
              </a:rPr>
              <a:t>+7</a:t>
            </a:r>
            <a:r>
              <a:rPr sz="1200" b="1" spc="-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672E17"/>
                </a:solidFill>
                <a:latin typeface="Calibri"/>
                <a:cs typeface="Calibri"/>
              </a:rPr>
              <a:t>(843)</a:t>
            </a:r>
            <a:r>
              <a:rPr sz="1200" b="1" spc="18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672E17"/>
                </a:solidFill>
                <a:latin typeface="Calibri"/>
                <a:cs typeface="Calibri"/>
              </a:rPr>
              <a:t>524</a:t>
            </a:r>
            <a:r>
              <a:rPr sz="1200" b="1" spc="2" dirty="0">
                <a:solidFill>
                  <a:srgbClr val="672E17"/>
                </a:solidFill>
                <a:latin typeface="Calibri"/>
                <a:cs typeface="Calibri"/>
              </a:rPr>
              <a:t> 90</a:t>
            </a:r>
            <a:r>
              <a:rPr lang="ru-RU" sz="1200" b="1" spc="2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spc="9" dirty="0">
                <a:solidFill>
                  <a:srgbClr val="672E17"/>
                </a:solidFill>
                <a:latin typeface="Calibri"/>
                <a:cs typeface="Calibri"/>
              </a:rPr>
              <a:t>90</a:t>
            </a:r>
            <a:endParaRPr lang="ru-RU" sz="1200" b="1" spc="9" dirty="0">
              <a:solidFill>
                <a:srgbClr val="672E17"/>
              </a:solidFill>
              <a:latin typeface="Calibri"/>
              <a:cs typeface="Calibri"/>
            </a:endParaRPr>
          </a:p>
          <a:p>
            <a:pPr marL="7701" marR="1614188" defTabSz="554492">
              <a:lnSpc>
                <a:spcPct val="103000"/>
              </a:lnSpc>
              <a:spcBef>
                <a:spcPts val="246"/>
              </a:spcBef>
              <a:defRPr/>
            </a:pPr>
            <a:endParaRPr sz="12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grpSp>
        <p:nvGrpSpPr>
          <p:cNvPr id="50" name="object 27">
            <a:extLst>
              <a:ext uri="{FF2B5EF4-FFF2-40B4-BE49-F238E27FC236}">
                <a16:creationId xmlns:a16="http://schemas.microsoft.com/office/drawing/2014/main" id="{3FC2F2C2-BF26-916E-8DAA-832A6C1AFDB9}"/>
              </a:ext>
            </a:extLst>
          </p:cNvPr>
          <p:cNvGrpSpPr/>
          <p:nvPr/>
        </p:nvGrpSpPr>
        <p:grpSpPr bwMode="auto">
          <a:xfrm>
            <a:off x="7489465" y="4463571"/>
            <a:ext cx="317678" cy="317293"/>
            <a:chOff x="11097768" y="5045678"/>
            <a:chExt cx="523875" cy="523240"/>
          </a:xfrm>
        </p:grpSpPr>
        <p:sp>
          <p:nvSpPr>
            <p:cNvPr id="51" name="object 28">
              <a:extLst>
                <a:ext uri="{FF2B5EF4-FFF2-40B4-BE49-F238E27FC236}">
                  <a16:creationId xmlns:a16="http://schemas.microsoft.com/office/drawing/2014/main" id="{BC5FA4C4-C64F-510B-0859-B63384137E0A}"/>
                </a:ext>
              </a:extLst>
            </p:cNvPr>
            <p:cNvSpPr/>
            <p:nvPr/>
          </p:nvSpPr>
          <p:spPr bwMode="auto">
            <a:xfrm>
              <a:off x="11097768" y="5045678"/>
              <a:ext cx="523875" cy="523240"/>
            </a:xfrm>
            <a:custGeom>
              <a:avLst/>
              <a:gdLst/>
              <a:ahLst/>
              <a:cxnLst/>
              <a:rect l="l" t="t" r="r" b="b"/>
              <a:pathLst>
                <a:path w="523875" h="523239" extrusionOk="0">
                  <a:moveTo>
                    <a:pt x="261713" y="158"/>
                  </a:moveTo>
                  <a:lnTo>
                    <a:pt x="210153" y="5238"/>
                  </a:lnTo>
                  <a:lnTo>
                    <a:pt x="161386" y="20477"/>
                  </a:lnTo>
                  <a:lnTo>
                    <a:pt x="116429" y="44607"/>
                  </a:lnTo>
                  <a:lnTo>
                    <a:pt x="76425" y="77499"/>
                  </a:lnTo>
                  <a:lnTo>
                    <a:pt x="43660" y="116868"/>
                  </a:lnTo>
                  <a:lnTo>
                    <a:pt x="19531" y="161317"/>
                  </a:lnTo>
                  <a:lnTo>
                    <a:pt x="4799" y="210718"/>
                  </a:lnTo>
                  <a:lnTo>
                    <a:pt x="-280" y="261517"/>
                  </a:lnTo>
                  <a:lnTo>
                    <a:pt x="4799" y="313586"/>
                  </a:lnTo>
                  <a:lnTo>
                    <a:pt x="19531" y="361718"/>
                  </a:lnTo>
                  <a:lnTo>
                    <a:pt x="43660" y="407437"/>
                  </a:lnTo>
                  <a:lnTo>
                    <a:pt x="76425" y="446806"/>
                  </a:lnTo>
                  <a:lnTo>
                    <a:pt x="116429" y="479698"/>
                  </a:lnTo>
                  <a:lnTo>
                    <a:pt x="161386" y="503827"/>
                  </a:lnTo>
                  <a:lnTo>
                    <a:pt x="210153" y="519067"/>
                  </a:lnTo>
                  <a:lnTo>
                    <a:pt x="261713" y="522877"/>
                  </a:lnTo>
                  <a:lnTo>
                    <a:pt x="313147" y="519067"/>
                  </a:lnTo>
                  <a:lnTo>
                    <a:pt x="361914" y="503827"/>
                  </a:lnTo>
                  <a:lnTo>
                    <a:pt x="376138" y="496207"/>
                  </a:lnTo>
                  <a:lnTo>
                    <a:pt x="250030" y="496207"/>
                  </a:lnTo>
                  <a:lnTo>
                    <a:pt x="237965" y="491127"/>
                  </a:lnTo>
                  <a:lnTo>
                    <a:pt x="197326" y="491127"/>
                  </a:lnTo>
                  <a:lnTo>
                    <a:pt x="172054" y="482238"/>
                  </a:lnTo>
                  <a:lnTo>
                    <a:pt x="148051" y="470808"/>
                  </a:lnTo>
                  <a:lnTo>
                    <a:pt x="125700" y="456965"/>
                  </a:lnTo>
                  <a:lnTo>
                    <a:pt x="104999" y="441726"/>
                  </a:lnTo>
                  <a:lnTo>
                    <a:pt x="115540" y="432836"/>
                  </a:lnTo>
                  <a:lnTo>
                    <a:pt x="126462" y="425216"/>
                  </a:lnTo>
                  <a:lnTo>
                    <a:pt x="88109" y="425216"/>
                  </a:lnTo>
                  <a:lnTo>
                    <a:pt x="62582" y="392197"/>
                  </a:lnTo>
                  <a:lnTo>
                    <a:pt x="42771" y="356638"/>
                  </a:lnTo>
                  <a:lnTo>
                    <a:pt x="29563" y="316126"/>
                  </a:lnTo>
                  <a:lnTo>
                    <a:pt x="23594" y="274217"/>
                  </a:lnTo>
                  <a:lnTo>
                    <a:pt x="522438" y="274217"/>
                  </a:lnTo>
                  <a:lnTo>
                    <a:pt x="523581" y="261517"/>
                  </a:lnTo>
                  <a:lnTo>
                    <a:pt x="522438" y="250087"/>
                  </a:lnTo>
                  <a:lnTo>
                    <a:pt x="23594" y="250087"/>
                  </a:lnTo>
                  <a:lnTo>
                    <a:pt x="29563" y="208179"/>
                  </a:lnTo>
                  <a:lnTo>
                    <a:pt x="42644" y="167667"/>
                  </a:lnTo>
                  <a:lnTo>
                    <a:pt x="62328" y="132107"/>
                  </a:lnTo>
                  <a:lnTo>
                    <a:pt x="87728" y="99088"/>
                  </a:lnTo>
                  <a:lnTo>
                    <a:pt x="124557" y="99088"/>
                  </a:lnTo>
                  <a:lnTo>
                    <a:pt x="115159" y="91468"/>
                  </a:lnTo>
                  <a:lnTo>
                    <a:pt x="147797" y="53496"/>
                  </a:lnTo>
                  <a:lnTo>
                    <a:pt x="197326" y="33177"/>
                  </a:lnTo>
                  <a:lnTo>
                    <a:pt x="235552" y="33177"/>
                  </a:lnTo>
                  <a:lnTo>
                    <a:pt x="250030" y="28097"/>
                  </a:lnTo>
                  <a:lnTo>
                    <a:pt x="376138" y="28097"/>
                  </a:lnTo>
                  <a:lnTo>
                    <a:pt x="361914" y="20477"/>
                  </a:lnTo>
                  <a:lnTo>
                    <a:pt x="313147" y="5238"/>
                  </a:lnTo>
                  <a:lnTo>
                    <a:pt x="261713" y="158"/>
                  </a:lnTo>
                  <a:close/>
                </a:path>
              </a:pathLst>
            </a:custGeom>
            <a:solidFill>
              <a:srgbClr val="E84E22"/>
            </a:solidFill>
          </p:spPr>
          <p:txBody>
            <a:bodyPr wrap="square" lIns="0" tIns="0" rIns="0" bIns="0" rtlCol="0"/>
            <a:lstStyle/>
            <a:p>
              <a:pPr defTabSz="554492">
                <a:defRPr/>
              </a:pPr>
              <a:endParaRPr sz="110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52" name="object 29">
              <a:extLst>
                <a:ext uri="{FF2B5EF4-FFF2-40B4-BE49-F238E27FC236}">
                  <a16:creationId xmlns:a16="http://schemas.microsoft.com/office/drawing/2014/main" id="{E5C44D71-336A-E5C9-BF02-709B4D344DB0}"/>
                </a:ext>
              </a:extLst>
            </p:cNvPr>
            <p:cNvPicPr/>
            <p:nvPr/>
          </p:nvPicPr>
          <p:blipFill>
            <a:blip r:embed="rId10"/>
            <a:stretch/>
          </p:blipFill>
          <p:spPr bwMode="auto">
            <a:xfrm>
              <a:off x="11247374" y="5428819"/>
              <a:ext cx="315595" cy="112920"/>
            </a:xfrm>
            <a:prstGeom prst="rect">
              <a:avLst/>
            </a:prstGeom>
          </p:spPr>
        </p:pic>
        <p:sp>
          <p:nvSpPr>
            <p:cNvPr id="53" name="object 30">
              <a:extLst>
                <a:ext uri="{FF2B5EF4-FFF2-40B4-BE49-F238E27FC236}">
                  <a16:creationId xmlns:a16="http://schemas.microsoft.com/office/drawing/2014/main" id="{0195204B-9F3E-5988-E654-253DE4FA45C6}"/>
                </a:ext>
              </a:extLst>
            </p:cNvPr>
            <p:cNvSpPr/>
            <p:nvPr/>
          </p:nvSpPr>
          <p:spPr bwMode="auto">
            <a:xfrm>
              <a:off x="11186160" y="5319744"/>
              <a:ext cx="296545" cy="151130"/>
            </a:xfrm>
            <a:custGeom>
              <a:avLst/>
              <a:gdLst/>
              <a:ahLst/>
              <a:cxnLst/>
              <a:rect l="l" t="t" r="r" b="b"/>
              <a:pathLst>
                <a:path w="296545" h="151129" extrusionOk="0">
                  <a:moveTo>
                    <a:pt x="60167" y="151"/>
                  </a:moveTo>
                  <a:lnTo>
                    <a:pt x="36800" y="151"/>
                  </a:lnTo>
                  <a:lnTo>
                    <a:pt x="38324" y="29360"/>
                  </a:lnTo>
                  <a:lnTo>
                    <a:pt x="41753" y="58442"/>
                  </a:lnTo>
                  <a:lnTo>
                    <a:pt x="46833" y="87652"/>
                  </a:lnTo>
                  <a:lnTo>
                    <a:pt x="53563" y="114321"/>
                  </a:lnTo>
                  <a:lnTo>
                    <a:pt x="39340" y="121941"/>
                  </a:lnTo>
                  <a:lnTo>
                    <a:pt x="25624" y="130831"/>
                  </a:lnTo>
                  <a:lnTo>
                    <a:pt x="12416" y="139720"/>
                  </a:lnTo>
                  <a:lnTo>
                    <a:pt x="-282" y="151150"/>
                  </a:lnTo>
                  <a:lnTo>
                    <a:pt x="38070" y="151150"/>
                  </a:lnTo>
                  <a:lnTo>
                    <a:pt x="49246" y="143530"/>
                  </a:lnTo>
                  <a:lnTo>
                    <a:pt x="60929" y="137180"/>
                  </a:lnTo>
                  <a:lnTo>
                    <a:pt x="86329" y="137180"/>
                  </a:lnTo>
                  <a:lnTo>
                    <a:pt x="82138" y="127021"/>
                  </a:lnTo>
                  <a:lnTo>
                    <a:pt x="101314" y="119401"/>
                  </a:lnTo>
                  <a:lnTo>
                    <a:pt x="120999" y="114321"/>
                  </a:lnTo>
                  <a:lnTo>
                    <a:pt x="141064" y="110511"/>
                  </a:lnTo>
                  <a:lnTo>
                    <a:pt x="161638" y="109241"/>
                  </a:lnTo>
                  <a:lnTo>
                    <a:pt x="294603" y="109241"/>
                  </a:lnTo>
                  <a:lnTo>
                    <a:pt x="295873" y="104161"/>
                  </a:lnTo>
                  <a:lnTo>
                    <a:pt x="75026" y="104161"/>
                  </a:lnTo>
                  <a:lnTo>
                    <a:pt x="69057" y="80032"/>
                  </a:lnTo>
                  <a:lnTo>
                    <a:pt x="64612" y="53363"/>
                  </a:lnTo>
                  <a:lnTo>
                    <a:pt x="61564" y="26820"/>
                  </a:lnTo>
                  <a:lnTo>
                    <a:pt x="60167" y="151"/>
                  </a:lnTo>
                  <a:close/>
                </a:path>
              </a:pathLst>
            </a:custGeom>
            <a:solidFill>
              <a:srgbClr val="E84E22"/>
            </a:solidFill>
          </p:spPr>
          <p:txBody>
            <a:bodyPr wrap="square" lIns="0" tIns="0" rIns="0" bIns="0" rtlCol="0"/>
            <a:lstStyle/>
            <a:p>
              <a:pPr defTabSz="554492">
                <a:defRPr/>
              </a:pPr>
              <a:endParaRPr sz="110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54" name="object 31">
              <a:extLst>
                <a:ext uri="{FF2B5EF4-FFF2-40B4-BE49-F238E27FC236}">
                  <a16:creationId xmlns:a16="http://schemas.microsoft.com/office/drawing/2014/main" id="{5E995F04-E840-3585-852A-69308706B69E}"/>
                </a:ext>
              </a:extLst>
            </p:cNvPr>
            <p:cNvPicPr/>
            <p:nvPr/>
          </p:nvPicPr>
          <p:blipFill>
            <a:blip r:embed="rId11"/>
            <a:stretch/>
          </p:blipFill>
          <p:spPr bwMode="auto">
            <a:xfrm>
              <a:off x="11533632" y="5319744"/>
              <a:ext cx="86868" cy="151002"/>
            </a:xfrm>
            <a:prstGeom prst="rect">
              <a:avLst/>
            </a:prstGeom>
          </p:spPr>
        </p:pic>
        <p:pic>
          <p:nvPicPr>
            <p:cNvPr id="55" name="object 32">
              <a:extLst>
                <a:ext uri="{FF2B5EF4-FFF2-40B4-BE49-F238E27FC236}">
                  <a16:creationId xmlns:a16="http://schemas.microsoft.com/office/drawing/2014/main" id="{56E2D586-F3A3-4EF6-85CA-F829DB6B931F}"/>
                </a:ext>
              </a:extLst>
            </p:cNvPr>
            <p:cNvPicPr/>
            <p:nvPr/>
          </p:nvPicPr>
          <p:blipFill>
            <a:blip r:embed="rId12"/>
            <a:stretch/>
          </p:blipFill>
          <p:spPr bwMode="auto">
            <a:xfrm>
              <a:off x="11261471" y="5319744"/>
              <a:ext cx="235076" cy="104012"/>
            </a:xfrm>
            <a:prstGeom prst="rect">
              <a:avLst/>
            </a:prstGeom>
          </p:spPr>
        </p:pic>
        <p:sp>
          <p:nvSpPr>
            <p:cNvPr id="56" name="object 33">
              <a:extLst>
                <a:ext uri="{FF2B5EF4-FFF2-40B4-BE49-F238E27FC236}">
                  <a16:creationId xmlns:a16="http://schemas.microsoft.com/office/drawing/2014/main" id="{007EFC98-683D-29B8-03BD-76E82C91D6C6}"/>
                </a:ext>
              </a:extLst>
            </p:cNvPr>
            <p:cNvSpPr/>
            <p:nvPr/>
          </p:nvSpPr>
          <p:spPr bwMode="auto">
            <a:xfrm>
              <a:off x="11185779" y="5144611"/>
              <a:ext cx="296545" cy="151130"/>
            </a:xfrm>
            <a:custGeom>
              <a:avLst/>
              <a:gdLst/>
              <a:ahLst/>
              <a:cxnLst/>
              <a:rect l="l" t="t" r="r" b="b"/>
              <a:pathLst>
                <a:path w="296545" h="151129" extrusionOk="0">
                  <a:moveTo>
                    <a:pt x="36546" y="155"/>
                  </a:moveTo>
                  <a:lnTo>
                    <a:pt x="-282" y="155"/>
                  </a:lnTo>
                  <a:lnTo>
                    <a:pt x="12416" y="11585"/>
                  </a:lnTo>
                  <a:lnTo>
                    <a:pt x="25624" y="20475"/>
                  </a:lnTo>
                  <a:lnTo>
                    <a:pt x="53690" y="38254"/>
                  </a:lnTo>
                  <a:lnTo>
                    <a:pt x="47087" y="64924"/>
                  </a:lnTo>
                  <a:lnTo>
                    <a:pt x="42007" y="92863"/>
                  </a:lnTo>
                  <a:lnTo>
                    <a:pt x="38705" y="121945"/>
                  </a:lnTo>
                  <a:lnTo>
                    <a:pt x="37181" y="151154"/>
                  </a:lnTo>
                  <a:lnTo>
                    <a:pt x="60421" y="151154"/>
                  </a:lnTo>
                  <a:lnTo>
                    <a:pt x="61818" y="124485"/>
                  </a:lnTo>
                  <a:lnTo>
                    <a:pt x="64739" y="97816"/>
                  </a:lnTo>
                  <a:lnTo>
                    <a:pt x="69184" y="71273"/>
                  </a:lnTo>
                  <a:lnTo>
                    <a:pt x="75026" y="47144"/>
                  </a:lnTo>
                  <a:lnTo>
                    <a:pt x="296000" y="47144"/>
                  </a:lnTo>
                  <a:lnTo>
                    <a:pt x="294984" y="43334"/>
                  </a:lnTo>
                  <a:lnTo>
                    <a:pt x="162019" y="43334"/>
                  </a:lnTo>
                  <a:lnTo>
                    <a:pt x="141445" y="40794"/>
                  </a:lnTo>
                  <a:lnTo>
                    <a:pt x="121126" y="36984"/>
                  </a:lnTo>
                  <a:lnTo>
                    <a:pt x="101441" y="31904"/>
                  </a:lnTo>
                  <a:lnTo>
                    <a:pt x="82392" y="25555"/>
                  </a:lnTo>
                  <a:lnTo>
                    <a:pt x="85948" y="15395"/>
                  </a:lnTo>
                  <a:lnTo>
                    <a:pt x="61056" y="15395"/>
                  </a:lnTo>
                  <a:lnTo>
                    <a:pt x="49373" y="7775"/>
                  </a:lnTo>
                  <a:lnTo>
                    <a:pt x="38070" y="1425"/>
                  </a:lnTo>
                  <a:lnTo>
                    <a:pt x="36546" y="155"/>
                  </a:lnTo>
                  <a:close/>
                </a:path>
              </a:pathLst>
            </a:custGeom>
            <a:solidFill>
              <a:srgbClr val="E84E22"/>
            </a:solidFill>
          </p:spPr>
          <p:txBody>
            <a:bodyPr wrap="square" lIns="0" tIns="0" rIns="0" bIns="0" rtlCol="0"/>
            <a:lstStyle/>
            <a:p>
              <a:pPr defTabSz="554492">
                <a:defRPr/>
              </a:pPr>
              <a:endParaRPr sz="110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57" name="object 34">
              <a:extLst>
                <a:ext uri="{FF2B5EF4-FFF2-40B4-BE49-F238E27FC236}">
                  <a16:creationId xmlns:a16="http://schemas.microsoft.com/office/drawing/2014/main" id="{CB059F82-802A-984B-B471-1F3163587FB2}"/>
                </a:ext>
              </a:extLst>
            </p:cNvPr>
            <p:cNvPicPr/>
            <p:nvPr/>
          </p:nvPicPr>
          <p:blipFill>
            <a:blip r:embed="rId13"/>
            <a:stretch/>
          </p:blipFill>
          <p:spPr bwMode="auto">
            <a:xfrm>
              <a:off x="11247120" y="5073601"/>
              <a:ext cx="373379" cy="222012"/>
            </a:xfrm>
            <a:prstGeom prst="rect">
              <a:avLst/>
            </a:prstGeom>
          </p:spPr>
        </p:pic>
      </p:grpSp>
      <p:grpSp>
        <p:nvGrpSpPr>
          <p:cNvPr id="58" name="object 35">
            <a:extLst>
              <a:ext uri="{FF2B5EF4-FFF2-40B4-BE49-F238E27FC236}">
                <a16:creationId xmlns:a16="http://schemas.microsoft.com/office/drawing/2014/main" id="{A547B0F6-9E17-60EC-00F7-68B15EA4AE52}"/>
              </a:ext>
            </a:extLst>
          </p:cNvPr>
          <p:cNvGrpSpPr/>
          <p:nvPr/>
        </p:nvGrpSpPr>
        <p:grpSpPr bwMode="auto">
          <a:xfrm>
            <a:off x="4612641" y="4482873"/>
            <a:ext cx="313443" cy="312287"/>
            <a:chOff x="6394703" y="5054980"/>
            <a:chExt cx="516890" cy="514984"/>
          </a:xfrm>
        </p:grpSpPr>
        <p:pic>
          <p:nvPicPr>
            <p:cNvPr id="59" name="object 36">
              <a:extLst>
                <a:ext uri="{FF2B5EF4-FFF2-40B4-BE49-F238E27FC236}">
                  <a16:creationId xmlns:a16="http://schemas.microsoft.com/office/drawing/2014/main" id="{F78D2076-4D7C-98BA-5D52-136E153E915A}"/>
                </a:ext>
              </a:extLst>
            </p:cNvPr>
            <p:cNvPicPr/>
            <p:nvPr/>
          </p:nvPicPr>
          <p:blipFill>
            <a:blip r:embed="rId14"/>
            <a:stretch/>
          </p:blipFill>
          <p:spPr bwMode="auto">
            <a:xfrm>
              <a:off x="6656831" y="5054980"/>
              <a:ext cx="254332" cy="249777"/>
            </a:xfrm>
            <a:prstGeom prst="rect">
              <a:avLst/>
            </a:prstGeom>
          </p:spPr>
        </p:pic>
        <p:sp>
          <p:nvSpPr>
            <p:cNvPr id="60" name="object 37">
              <a:extLst>
                <a:ext uri="{FF2B5EF4-FFF2-40B4-BE49-F238E27FC236}">
                  <a16:creationId xmlns:a16="http://schemas.microsoft.com/office/drawing/2014/main" id="{2B174ED3-55CC-A9B2-A418-27A74E526A9C}"/>
                </a:ext>
              </a:extLst>
            </p:cNvPr>
            <p:cNvSpPr/>
            <p:nvPr/>
          </p:nvSpPr>
          <p:spPr bwMode="auto">
            <a:xfrm>
              <a:off x="6394539" y="5106802"/>
              <a:ext cx="464820" cy="462915"/>
            </a:xfrm>
            <a:custGeom>
              <a:avLst/>
              <a:gdLst/>
              <a:ahLst/>
              <a:cxnLst/>
              <a:rect l="l" t="t" r="r" b="b"/>
              <a:pathLst>
                <a:path w="464820" h="462914" extrusionOk="0">
                  <a:moveTo>
                    <a:pt x="412737" y="405625"/>
                  </a:moveTo>
                  <a:lnTo>
                    <a:pt x="407530" y="400418"/>
                  </a:lnTo>
                  <a:lnTo>
                    <a:pt x="339966" y="327647"/>
                  </a:lnTo>
                  <a:lnTo>
                    <a:pt x="334759" y="322440"/>
                  </a:lnTo>
                  <a:lnTo>
                    <a:pt x="324472" y="322440"/>
                  </a:lnTo>
                  <a:lnTo>
                    <a:pt x="314058" y="332854"/>
                  </a:lnTo>
                  <a:lnTo>
                    <a:pt x="314058" y="343268"/>
                  </a:lnTo>
                  <a:lnTo>
                    <a:pt x="381622" y="410832"/>
                  </a:lnTo>
                  <a:lnTo>
                    <a:pt x="357238" y="426453"/>
                  </a:lnTo>
                  <a:lnTo>
                    <a:pt x="331584" y="434200"/>
                  </a:lnTo>
                  <a:lnTo>
                    <a:pt x="304787" y="434200"/>
                  </a:lnTo>
                  <a:lnTo>
                    <a:pt x="243319" y="410197"/>
                  </a:lnTo>
                  <a:lnTo>
                    <a:pt x="186296" y="367906"/>
                  </a:lnTo>
                  <a:lnTo>
                    <a:pt x="137414" y="322440"/>
                  </a:lnTo>
                  <a:lnTo>
                    <a:pt x="88265" y="267576"/>
                  </a:lnTo>
                  <a:lnTo>
                    <a:pt x="56134" y="222999"/>
                  </a:lnTo>
                  <a:lnTo>
                    <a:pt x="33401" y="181978"/>
                  </a:lnTo>
                  <a:lnTo>
                    <a:pt x="23749" y="153289"/>
                  </a:lnTo>
                  <a:lnTo>
                    <a:pt x="25654" y="127381"/>
                  </a:lnTo>
                  <a:lnTo>
                    <a:pt x="39243" y="101600"/>
                  </a:lnTo>
                  <a:lnTo>
                    <a:pt x="100965" y="31242"/>
                  </a:lnTo>
                  <a:lnTo>
                    <a:pt x="178930" y="109220"/>
                  </a:lnTo>
                  <a:lnTo>
                    <a:pt x="158102" y="130048"/>
                  </a:lnTo>
                  <a:lnTo>
                    <a:pt x="158102" y="140462"/>
                  </a:lnTo>
                  <a:lnTo>
                    <a:pt x="168516" y="150749"/>
                  </a:lnTo>
                  <a:lnTo>
                    <a:pt x="178930" y="150749"/>
                  </a:lnTo>
                  <a:lnTo>
                    <a:pt x="184137" y="145669"/>
                  </a:lnTo>
                  <a:lnTo>
                    <a:pt x="204965" y="119634"/>
                  </a:lnTo>
                  <a:lnTo>
                    <a:pt x="210045" y="114427"/>
                  </a:lnTo>
                  <a:lnTo>
                    <a:pt x="210045" y="104013"/>
                  </a:lnTo>
                  <a:lnTo>
                    <a:pt x="106172" y="0"/>
                  </a:lnTo>
                  <a:lnTo>
                    <a:pt x="95758" y="0"/>
                  </a:lnTo>
                  <a:lnTo>
                    <a:pt x="43815" y="52070"/>
                  </a:lnTo>
                  <a:lnTo>
                    <a:pt x="15621" y="89281"/>
                  </a:lnTo>
                  <a:lnTo>
                    <a:pt x="1016" y="124206"/>
                  </a:lnTo>
                  <a:lnTo>
                    <a:pt x="0" y="157988"/>
                  </a:lnTo>
                  <a:lnTo>
                    <a:pt x="12700" y="192392"/>
                  </a:lnTo>
                  <a:lnTo>
                    <a:pt x="18034" y="208648"/>
                  </a:lnTo>
                  <a:lnTo>
                    <a:pt x="69596" y="285991"/>
                  </a:lnTo>
                  <a:lnTo>
                    <a:pt x="121793" y="343268"/>
                  </a:lnTo>
                  <a:lnTo>
                    <a:pt x="179565" y="395338"/>
                  </a:lnTo>
                  <a:lnTo>
                    <a:pt x="225666" y="428993"/>
                  </a:lnTo>
                  <a:lnTo>
                    <a:pt x="267195" y="452361"/>
                  </a:lnTo>
                  <a:lnTo>
                    <a:pt x="314058" y="462775"/>
                  </a:lnTo>
                  <a:lnTo>
                    <a:pt x="337426" y="459981"/>
                  </a:lnTo>
                  <a:lnTo>
                    <a:pt x="360794" y="451726"/>
                  </a:lnTo>
                  <a:lnTo>
                    <a:pt x="384162" y="438645"/>
                  </a:lnTo>
                  <a:lnTo>
                    <a:pt x="407530" y="421246"/>
                  </a:lnTo>
                  <a:lnTo>
                    <a:pt x="412737" y="416039"/>
                  </a:lnTo>
                  <a:lnTo>
                    <a:pt x="412737" y="405625"/>
                  </a:lnTo>
                  <a:close/>
                </a:path>
                <a:path w="464820" h="462914" extrusionOk="0">
                  <a:moveTo>
                    <a:pt x="464680" y="358762"/>
                  </a:moveTo>
                  <a:lnTo>
                    <a:pt x="459473" y="353555"/>
                  </a:lnTo>
                  <a:lnTo>
                    <a:pt x="360794" y="259956"/>
                  </a:lnTo>
                  <a:lnTo>
                    <a:pt x="355587" y="254749"/>
                  </a:lnTo>
                  <a:lnTo>
                    <a:pt x="345173" y="254749"/>
                  </a:lnTo>
                  <a:lnTo>
                    <a:pt x="345173" y="259956"/>
                  </a:lnTo>
                  <a:lnTo>
                    <a:pt x="293230" y="306819"/>
                  </a:lnTo>
                  <a:lnTo>
                    <a:pt x="276974" y="315074"/>
                  </a:lnTo>
                  <a:lnTo>
                    <a:pt x="252971" y="314566"/>
                  </a:lnTo>
                  <a:lnTo>
                    <a:pt x="223126" y="302374"/>
                  </a:lnTo>
                  <a:lnTo>
                    <a:pt x="189344" y="275577"/>
                  </a:lnTo>
                  <a:lnTo>
                    <a:pt x="161785" y="241668"/>
                  </a:lnTo>
                  <a:lnTo>
                    <a:pt x="148450" y="211188"/>
                  </a:lnTo>
                  <a:lnTo>
                    <a:pt x="147688" y="185661"/>
                  </a:lnTo>
                  <a:lnTo>
                    <a:pt x="158102" y="166370"/>
                  </a:lnTo>
                  <a:lnTo>
                    <a:pt x="163309" y="161163"/>
                  </a:lnTo>
                  <a:lnTo>
                    <a:pt x="163309" y="150749"/>
                  </a:lnTo>
                  <a:lnTo>
                    <a:pt x="158102" y="145669"/>
                  </a:lnTo>
                  <a:lnTo>
                    <a:pt x="85344" y="77978"/>
                  </a:lnTo>
                  <a:lnTo>
                    <a:pt x="80264" y="72771"/>
                  </a:lnTo>
                  <a:lnTo>
                    <a:pt x="69850" y="72771"/>
                  </a:lnTo>
                  <a:lnTo>
                    <a:pt x="59436" y="83185"/>
                  </a:lnTo>
                  <a:lnTo>
                    <a:pt x="59436" y="93599"/>
                  </a:lnTo>
                  <a:lnTo>
                    <a:pt x="127000" y="161163"/>
                  </a:lnTo>
                  <a:lnTo>
                    <a:pt x="118872" y="185280"/>
                  </a:lnTo>
                  <a:lnTo>
                    <a:pt x="135763" y="254749"/>
                  </a:lnTo>
                  <a:lnTo>
                    <a:pt x="168516" y="296405"/>
                  </a:lnTo>
                  <a:lnTo>
                    <a:pt x="213220" y="331330"/>
                  </a:lnTo>
                  <a:lnTo>
                    <a:pt x="252971" y="345173"/>
                  </a:lnTo>
                  <a:lnTo>
                    <a:pt x="286880" y="342506"/>
                  </a:lnTo>
                  <a:lnTo>
                    <a:pt x="314058" y="327647"/>
                  </a:lnTo>
                  <a:lnTo>
                    <a:pt x="350380" y="291198"/>
                  </a:lnTo>
                  <a:lnTo>
                    <a:pt x="428358" y="363969"/>
                  </a:lnTo>
                  <a:lnTo>
                    <a:pt x="412737" y="379590"/>
                  </a:lnTo>
                  <a:lnTo>
                    <a:pt x="412737" y="395211"/>
                  </a:lnTo>
                  <a:lnTo>
                    <a:pt x="417944" y="400418"/>
                  </a:lnTo>
                  <a:lnTo>
                    <a:pt x="428358" y="400418"/>
                  </a:lnTo>
                  <a:lnTo>
                    <a:pt x="459473" y="369176"/>
                  </a:lnTo>
                  <a:lnTo>
                    <a:pt x="464680" y="369176"/>
                  </a:lnTo>
                  <a:lnTo>
                    <a:pt x="464680" y="358762"/>
                  </a:lnTo>
                  <a:close/>
                </a:path>
              </a:pathLst>
            </a:custGeom>
            <a:solidFill>
              <a:srgbClr val="E84E22"/>
            </a:solidFill>
          </p:spPr>
          <p:txBody>
            <a:bodyPr wrap="square" lIns="0" tIns="0" rIns="0" bIns="0" rtlCol="0"/>
            <a:lstStyle/>
            <a:p>
              <a:pPr defTabSz="554492">
                <a:defRPr/>
              </a:pPr>
              <a:endParaRPr sz="11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61" name="object 38">
            <a:extLst>
              <a:ext uri="{FF2B5EF4-FFF2-40B4-BE49-F238E27FC236}">
                <a16:creationId xmlns:a16="http://schemas.microsoft.com/office/drawing/2014/main" id="{1904FCF6-F50F-1826-C5B9-CB8AE7C16AE5}"/>
              </a:ext>
            </a:extLst>
          </p:cNvPr>
          <p:cNvSpPr/>
          <p:nvPr/>
        </p:nvSpPr>
        <p:spPr bwMode="auto">
          <a:xfrm>
            <a:off x="4600625" y="5293118"/>
            <a:ext cx="372357" cy="318063"/>
          </a:xfrm>
          <a:custGeom>
            <a:avLst/>
            <a:gdLst/>
            <a:ahLst/>
            <a:cxnLst/>
            <a:rect l="l" t="t" r="r" b="b"/>
            <a:pathLst>
              <a:path w="614045" h="524509" extrusionOk="0">
                <a:moveTo>
                  <a:pt x="488556" y="478142"/>
                </a:moveTo>
                <a:lnTo>
                  <a:pt x="485508" y="460743"/>
                </a:lnTo>
                <a:lnTo>
                  <a:pt x="477126" y="444360"/>
                </a:lnTo>
                <a:lnTo>
                  <a:pt x="464553" y="430644"/>
                </a:lnTo>
                <a:lnTo>
                  <a:pt x="464553" y="478142"/>
                </a:lnTo>
                <a:lnTo>
                  <a:pt x="463029" y="485254"/>
                </a:lnTo>
                <a:lnTo>
                  <a:pt x="458838" y="491096"/>
                </a:lnTo>
                <a:lnTo>
                  <a:pt x="452615" y="495287"/>
                </a:lnTo>
                <a:lnTo>
                  <a:pt x="444868" y="496811"/>
                </a:lnTo>
                <a:lnTo>
                  <a:pt x="46863" y="496811"/>
                </a:lnTo>
                <a:lnTo>
                  <a:pt x="38608" y="495287"/>
                </a:lnTo>
                <a:lnTo>
                  <a:pt x="32004" y="491096"/>
                </a:lnTo>
                <a:lnTo>
                  <a:pt x="27686" y="485254"/>
                </a:lnTo>
                <a:lnTo>
                  <a:pt x="26162" y="478142"/>
                </a:lnTo>
                <a:lnTo>
                  <a:pt x="27940" y="468744"/>
                </a:lnTo>
                <a:lnTo>
                  <a:pt x="32639" y="459346"/>
                </a:lnTo>
                <a:lnTo>
                  <a:pt x="39497" y="451472"/>
                </a:lnTo>
                <a:lnTo>
                  <a:pt x="48006" y="446392"/>
                </a:lnTo>
                <a:lnTo>
                  <a:pt x="163576" y="401561"/>
                </a:lnTo>
                <a:lnTo>
                  <a:pt x="171958" y="397243"/>
                </a:lnTo>
                <a:lnTo>
                  <a:pt x="178803" y="391401"/>
                </a:lnTo>
                <a:lnTo>
                  <a:pt x="184137" y="384289"/>
                </a:lnTo>
                <a:lnTo>
                  <a:pt x="187566" y="376415"/>
                </a:lnTo>
                <a:lnTo>
                  <a:pt x="188836" y="368033"/>
                </a:lnTo>
                <a:lnTo>
                  <a:pt x="187693" y="359524"/>
                </a:lnTo>
                <a:lnTo>
                  <a:pt x="184264" y="351269"/>
                </a:lnTo>
                <a:lnTo>
                  <a:pt x="178803" y="343522"/>
                </a:lnTo>
                <a:lnTo>
                  <a:pt x="170434" y="331965"/>
                </a:lnTo>
                <a:lnTo>
                  <a:pt x="152146" y="302882"/>
                </a:lnTo>
                <a:lnTo>
                  <a:pt x="133731" y="261226"/>
                </a:lnTo>
                <a:lnTo>
                  <a:pt x="125349" y="212204"/>
                </a:lnTo>
                <a:lnTo>
                  <a:pt x="134747" y="165214"/>
                </a:lnTo>
                <a:lnTo>
                  <a:pt x="160401" y="127000"/>
                </a:lnTo>
                <a:lnTo>
                  <a:pt x="198488" y="101219"/>
                </a:lnTo>
                <a:lnTo>
                  <a:pt x="245351" y="91821"/>
                </a:lnTo>
                <a:lnTo>
                  <a:pt x="292214" y="101219"/>
                </a:lnTo>
                <a:lnTo>
                  <a:pt x="330314" y="127000"/>
                </a:lnTo>
                <a:lnTo>
                  <a:pt x="355968" y="165214"/>
                </a:lnTo>
                <a:lnTo>
                  <a:pt x="365239" y="212204"/>
                </a:lnTo>
                <a:lnTo>
                  <a:pt x="356984" y="260718"/>
                </a:lnTo>
                <a:lnTo>
                  <a:pt x="338569" y="302501"/>
                </a:lnTo>
                <a:lnTo>
                  <a:pt x="320154" y="332092"/>
                </a:lnTo>
                <a:lnTo>
                  <a:pt x="306311" y="351269"/>
                </a:lnTo>
                <a:lnTo>
                  <a:pt x="303009" y="359524"/>
                </a:lnTo>
                <a:lnTo>
                  <a:pt x="301866" y="368033"/>
                </a:lnTo>
                <a:lnTo>
                  <a:pt x="303136" y="376415"/>
                </a:lnTo>
                <a:lnTo>
                  <a:pt x="442709" y="446392"/>
                </a:lnTo>
                <a:lnTo>
                  <a:pt x="451218" y="451472"/>
                </a:lnTo>
                <a:lnTo>
                  <a:pt x="458076" y="459346"/>
                </a:lnTo>
                <a:lnTo>
                  <a:pt x="462775" y="468744"/>
                </a:lnTo>
                <a:lnTo>
                  <a:pt x="464553" y="478142"/>
                </a:lnTo>
                <a:lnTo>
                  <a:pt x="464553" y="430644"/>
                </a:lnTo>
                <a:lnTo>
                  <a:pt x="464553" y="430517"/>
                </a:lnTo>
                <a:lnTo>
                  <a:pt x="449313" y="421246"/>
                </a:lnTo>
                <a:lnTo>
                  <a:pt x="333616" y="376415"/>
                </a:lnTo>
                <a:lnTo>
                  <a:pt x="330441" y="375272"/>
                </a:lnTo>
                <a:lnTo>
                  <a:pt x="327139" y="373113"/>
                </a:lnTo>
                <a:lnTo>
                  <a:pt x="327139" y="366509"/>
                </a:lnTo>
                <a:lnTo>
                  <a:pt x="328155" y="364350"/>
                </a:lnTo>
                <a:lnTo>
                  <a:pt x="330441" y="361048"/>
                </a:lnTo>
                <a:lnTo>
                  <a:pt x="340855" y="347332"/>
                </a:lnTo>
                <a:lnTo>
                  <a:pt x="361810" y="314566"/>
                </a:lnTo>
                <a:lnTo>
                  <a:pt x="382257" y="267703"/>
                </a:lnTo>
                <a:lnTo>
                  <a:pt x="391528" y="212204"/>
                </a:lnTo>
                <a:lnTo>
                  <a:pt x="383908" y="165722"/>
                </a:lnTo>
                <a:lnTo>
                  <a:pt x="362826" y="125222"/>
                </a:lnTo>
                <a:lnTo>
                  <a:pt x="330949" y="93091"/>
                </a:lnTo>
                <a:lnTo>
                  <a:pt x="328409" y="91821"/>
                </a:lnTo>
                <a:lnTo>
                  <a:pt x="290563" y="72009"/>
                </a:lnTo>
                <a:lnTo>
                  <a:pt x="244208" y="64389"/>
                </a:lnTo>
                <a:lnTo>
                  <a:pt x="197980" y="72009"/>
                </a:lnTo>
                <a:lnTo>
                  <a:pt x="157607" y="93091"/>
                </a:lnTo>
                <a:lnTo>
                  <a:pt x="125603" y="125222"/>
                </a:lnTo>
                <a:lnTo>
                  <a:pt x="104648" y="165722"/>
                </a:lnTo>
                <a:lnTo>
                  <a:pt x="97028" y="212204"/>
                </a:lnTo>
                <a:lnTo>
                  <a:pt x="106172" y="267703"/>
                </a:lnTo>
                <a:lnTo>
                  <a:pt x="126365" y="314566"/>
                </a:lnTo>
                <a:lnTo>
                  <a:pt x="147193" y="347332"/>
                </a:lnTo>
                <a:lnTo>
                  <a:pt x="158115" y="361048"/>
                </a:lnTo>
                <a:lnTo>
                  <a:pt x="162433" y="367652"/>
                </a:lnTo>
                <a:lnTo>
                  <a:pt x="160274" y="371970"/>
                </a:lnTo>
                <a:lnTo>
                  <a:pt x="158115" y="374129"/>
                </a:lnTo>
                <a:lnTo>
                  <a:pt x="154813" y="376415"/>
                </a:lnTo>
                <a:lnTo>
                  <a:pt x="39243" y="421246"/>
                </a:lnTo>
                <a:lnTo>
                  <a:pt x="23876" y="430644"/>
                </a:lnTo>
                <a:lnTo>
                  <a:pt x="11430" y="444360"/>
                </a:lnTo>
                <a:lnTo>
                  <a:pt x="3048" y="460743"/>
                </a:lnTo>
                <a:lnTo>
                  <a:pt x="0" y="478142"/>
                </a:lnTo>
                <a:lnTo>
                  <a:pt x="3683" y="495922"/>
                </a:lnTo>
                <a:lnTo>
                  <a:pt x="13462" y="510527"/>
                </a:lnTo>
                <a:lnTo>
                  <a:pt x="28067" y="520433"/>
                </a:lnTo>
                <a:lnTo>
                  <a:pt x="45847" y="524116"/>
                </a:lnTo>
                <a:lnTo>
                  <a:pt x="442709" y="524116"/>
                </a:lnTo>
                <a:lnTo>
                  <a:pt x="460489" y="520433"/>
                </a:lnTo>
                <a:lnTo>
                  <a:pt x="474967" y="510527"/>
                </a:lnTo>
                <a:lnTo>
                  <a:pt x="484365" y="496811"/>
                </a:lnTo>
                <a:lnTo>
                  <a:pt x="484873" y="495922"/>
                </a:lnTo>
                <a:lnTo>
                  <a:pt x="488556" y="478142"/>
                </a:lnTo>
                <a:close/>
              </a:path>
              <a:path w="614045" h="524509" extrusionOk="0">
                <a:moveTo>
                  <a:pt x="613778" y="414007"/>
                </a:moveTo>
                <a:lnTo>
                  <a:pt x="593712" y="368668"/>
                </a:lnTo>
                <a:lnTo>
                  <a:pt x="537324" y="339712"/>
                </a:lnTo>
                <a:lnTo>
                  <a:pt x="482841" y="321424"/>
                </a:lnTo>
                <a:lnTo>
                  <a:pt x="469252" y="316217"/>
                </a:lnTo>
                <a:lnTo>
                  <a:pt x="459092" y="309613"/>
                </a:lnTo>
                <a:lnTo>
                  <a:pt x="456171" y="297167"/>
                </a:lnTo>
                <a:lnTo>
                  <a:pt x="463156" y="281927"/>
                </a:lnTo>
                <a:lnTo>
                  <a:pt x="481952" y="255892"/>
                </a:lnTo>
                <a:lnTo>
                  <a:pt x="503288" y="210172"/>
                </a:lnTo>
                <a:lnTo>
                  <a:pt x="514464" y="161658"/>
                </a:lnTo>
                <a:lnTo>
                  <a:pt x="512051" y="112903"/>
                </a:lnTo>
                <a:lnTo>
                  <a:pt x="492874" y="66548"/>
                </a:lnTo>
                <a:lnTo>
                  <a:pt x="462013" y="32004"/>
                </a:lnTo>
                <a:lnTo>
                  <a:pt x="423532" y="9652"/>
                </a:lnTo>
                <a:lnTo>
                  <a:pt x="380733" y="0"/>
                </a:lnTo>
                <a:lnTo>
                  <a:pt x="336283" y="3175"/>
                </a:lnTo>
                <a:lnTo>
                  <a:pt x="293357" y="19558"/>
                </a:lnTo>
                <a:lnTo>
                  <a:pt x="287007" y="28067"/>
                </a:lnTo>
                <a:lnTo>
                  <a:pt x="288912" y="37719"/>
                </a:lnTo>
                <a:lnTo>
                  <a:pt x="296659" y="44323"/>
                </a:lnTo>
                <a:lnTo>
                  <a:pt x="307454" y="43561"/>
                </a:lnTo>
                <a:lnTo>
                  <a:pt x="350126" y="28829"/>
                </a:lnTo>
                <a:lnTo>
                  <a:pt x="392671" y="29972"/>
                </a:lnTo>
                <a:lnTo>
                  <a:pt x="431533" y="45212"/>
                </a:lnTo>
                <a:lnTo>
                  <a:pt x="462902" y="72517"/>
                </a:lnTo>
                <a:lnTo>
                  <a:pt x="483095" y="109855"/>
                </a:lnTo>
                <a:lnTo>
                  <a:pt x="488556" y="155308"/>
                </a:lnTo>
                <a:lnTo>
                  <a:pt x="484238" y="182740"/>
                </a:lnTo>
                <a:lnTo>
                  <a:pt x="475475" y="209156"/>
                </a:lnTo>
                <a:lnTo>
                  <a:pt x="463410" y="234302"/>
                </a:lnTo>
                <a:lnTo>
                  <a:pt x="449313" y="258178"/>
                </a:lnTo>
                <a:lnTo>
                  <a:pt x="432295" y="281292"/>
                </a:lnTo>
                <a:lnTo>
                  <a:pt x="426199" y="293992"/>
                </a:lnTo>
                <a:lnTo>
                  <a:pt x="450075" y="336156"/>
                </a:lnTo>
                <a:lnTo>
                  <a:pt x="525640" y="366509"/>
                </a:lnTo>
                <a:lnTo>
                  <a:pt x="552818" y="376288"/>
                </a:lnTo>
                <a:lnTo>
                  <a:pt x="566026" y="382638"/>
                </a:lnTo>
                <a:lnTo>
                  <a:pt x="576821" y="391655"/>
                </a:lnTo>
                <a:lnTo>
                  <a:pt x="584695" y="406895"/>
                </a:lnTo>
                <a:lnTo>
                  <a:pt x="582028" y="420230"/>
                </a:lnTo>
                <a:lnTo>
                  <a:pt x="571614" y="429755"/>
                </a:lnTo>
                <a:lnTo>
                  <a:pt x="556120" y="433311"/>
                </a:lnTo>
                <a:lnTo>
                  <a:pt x="524497" y="433311"/>
                </a:lnTo>
                <a:lnTo>
                  <a:pt x="514718" y="437502"/>
                </a:lnTo>
                <a:lnTo>
                  <a:pt x="511416" y="446900"/>
                </a:lnTo>
                <a:lnTo>
                  <a:pt x="514718" y="456425"/>
                </a:lnTo>
                <a:lnTo>
                  <a:pt x="524497" y="460616"/>
                </a:lnTo>
                <a:lnTo>
                  <a:pt x="551802" y="461759"/>
                </a:lnTo>
                <a:lnTo>
                  <a:pt x="565645" y="461505"/>
                </a:lnTo>
                <a:lnTo>
                  <a:pt x="578980" y="459600"/>
                </a:lnTo>
                <a:lnTo>
                  <a:pt x="597268" y="449313"/>
                </a:lnTo>
                <a:lnTo>
                  <a:pt x="609206" y="433311"/>
                </a:lnTo>
                <a:lnTo>
                  <a:pt x="613778" y="414007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pPr defTabSz="554492">
              <a:defRPr/>
            </a:pPr>
            <a:endParaRPr sz="11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67" name="object 19">
            <a:extLst>
              <a:ext uri="{FF2B5EF4-FFF2-40B4-BE49-F238E27FC236}">
                <a16:creationId xmlns:a16="http://schemas.microsoft.com/office/drawing/2014/main" id="{1EA9955D-E732-4A04-EF51-0E845A9370E5}"/>
              </a:ext>
            </a:extLst>
          </p:cNvPr>
          <p:cNvGrpSpPr/>
          <p:nvPr/>
        </p:nvGrpSpPr>
        <p:grpSpPr bwMode="auto">
          <a:xfrm>
            <a:off x="7587347" y="4942384"/>
            <a:ext cx="211786" cy="318063"/>
            <a:chOff x="11196828" y="6092666"/>
            <a:chExt cx="349250" cy="524510"/>
          </a:xfrm>
        </p:grpSpPr>
        <p:pic>
          <p:nvPicPr>
            <p:cNvPr id="68" name="object 20">
              <a:extLst>
                <a:ext uri="{FF2B5EF4-FFF2-40B4-BE49-F238E27FC236}">
                  <a16:creationId xmlns:a16="http://schemas.microsoft.com/office/drawing/2014/main" id="{CB90CD69-D372-7C1F-2FD9-C41F59C4D667}"/>
                </a:ext>
              </a:extLst>
            </p:cNvPr>
            <p:cNvPicPr/>
            <p:nvPr/>
          </p:nvPicPr>
          <p:blipFill>
            <a:blip r:embed="rId15"/>
            <a:stretch/>
          </p:blipFill>
          <p:spPr bwMode="auto">
            <a:xfrm>
              <a:off x="11253216" y="6536270"/>
              <a:ext cx="245073" cy="80651"/>
            </a:xfrm>
            <a:prstGeom prst="rect">
              <a:avLst/>
            </a:prstGeom>
          </p:spPr>
        </p:pic>
        <p:pic>
          <p:nvPicPr>
            <p:cNvPr id="69" name="object 21">
              <a:extLst>
                <a:ext uri="{FF2B5EF4-FFF2-40B4-BE49-F238E27FC236}">
                  <a16:creationId xmlns:a16="http://schemas.microsoft.com/office/drawing/2014/main" id="{F6FC76B6-77AE-A38D-CC14-C4FE056B2BE5}"/>
                </a:ext>
              </a:extLst>
            </p:cNvPr>
            <p:cNvPicPr/>
            <p:nvPr/>
          </p:nvPicPr>
          <p:blipFill>
            <a:blip r:embed="rId16"/>
            <a:stretch/>
          </p:blipFill>
          <p:spPr bwMode="auto">
            <a:xfrm>
              <a:off x="11282172" y="6178139"/>
              <a:ext cx="178018" cy="178178"/>
            </a:xfrm>
            <a:prstGeom prst="rect">
              <a:avLst/>
            </a:prstGeom>
          </p:spPr>
        </p:pic>
        <p:sp>
          <p:nvSpPr>
            <p:cNvPr id="70" name="object 22">
              <a:extLst>
                <a:ext uri="{FF2B5EF4-FFF2-40B4-BE49-F238E27FC236}">
                  <a16:creationId xmlns:a16="http://schemas.microsoft.com/office/drawing/2014/main" id="{4FDFBEC2-A27A-B931-918C-945B4A9C3E0E}"/>
                </a:ext>
              </a:extLst>
            </p:cNvPr>
            <p:cNvSpPr/>
            <p:nvPr/>
          </p:nvSpPr>
          <p:spPr bwMode="auto">
            <a:xfrm>
              <a:off x="11196536" y="6092805"/>
              <a:ext cx="349250" cy="481330"/>
            </a:xfrm>
            <a:custGeom>
              <a:avLst/>
              <a:gdLst/>
              <a:ahLst/>
              <a:cxnLst/>
              <a:rect l="l" t="t" r="r" b="b"/>
              <a:pathLst>
                <a:path w="349250" h="481329" extrusionOk="0">
                  <a:moveTo>
                    <a:pt x="348742" y="174625"/>
                  </a:moveTo>
                  <a:lnTo>
                    <a:pt x="342392" y="128905"/>
                  </a:lnTo>
                  <a:lnTo>
                    <a:pt x="324485" y="87376"/>
                  </a:lnTo>
                  <a:lnTo>
                    <a:pt x="320548" y="82321"/>
                  </a:lnTo>
                  <a:lnTo>
                    <a:pt x="320548" y="174625"/>
                  </a:lnTo>
                  <a:lnTo>
                    <a:pt x="315976" y="209283"/>
                  </a:lnTo>
                  <a:lnTo>
                    <a:pt x="305816" y="239509"/>
                  </a:lnTo>
                  <a:lnTo>
                    <a:pt x="294640" y="260845"/>
                  </a:lnTo>
                  <a:lnTo>
                    <a:pt x="287528" y="268973"/>
                  </a:lnTo>
                  <a:lnTo>
                    <a:pt x="174371" y="443598"/>
                  </a:lnTo>
                  <a:lnTo>
                    <a:pt x="37465" y="240906"/>
                  </a:lnTo>
                  <a:lnTo>
                    <a:pt x="27686" y="221729"/>
                  </a:lnTo>
                  <a:lnTo>
                    <a:pt x="24130" y="202552"/>
                  </a:lnTo>
                  <a:lnTo>
                    <a:pt x="23622" y="174625"/>
                  </a:lnTo>
                  <a:lnTo>
                    <a:pt x="33401" y="128524"/>
                  </a:lnTo>
                  <a:lnTo>
                    <a:pt x="55626" y="88392"/>
                  </a:lnTo>
                  <a:lnTo>
                    <a:pt x="88011" y="56642"/>
                  </a:lnTo>
                  <a:lnTo>
                    <a:pt x="128397" y="35814"/>
                  </a:lnTo>
                  <a:lnTo>
                    <a:pt x="174371" y="28321"/>
                  </a:lnTo>
                  <a:lnTo>
                    <a:pt x="220345" y="35814"/>
                  </a:lnTo>
                  <a:lnTo>
                    <a:pt x="260477" y="56642"/>
                  </a:lnTo>
                  <a:lnTo>
                    <a:pt x="292100" y="88392"/>
                  </a:lnTo>
                  <a:lnTo>
                    <a:pt x="313055" y="128524"/>
                  </a:lnTo>
                  <a:lnTo>
                    <a:pt x="320548" y="174625"/>
                  </a:lnTo>
                  <a:lnTo>
                    <a:pt x="320548" y="82321"/>
                  </a:lnTo>
                  <a:lnTo>
                    <a:pt x="296926" y="51943"/>
                  </a:lnTo>
                  <a:lnTo>
                    <a:pt x="266700" y="28321"/>
                  </a:lnTo>
                  <a:lnTo>
                    <a:pt x="220091" y="6350"/>
                  </a:lnTo>
                  <a:lnTo>
                    <a:pt x="174371" y="0"/>
                  </a:lnTo>
                  <a:lnTo>
                    <a:pt x="128778" y="6350"/>
                  </a:lnTo>
                  <a:lnTo>
                    <a:pt x="87249" y="24257"/>
                  </a:lnTo>
                  <a:lnTo>
                    <a:pt x="51816" y="51943"/>
                  </a:lnTo>
                  <a:lnTo>
                    <a:pt x="24257" y="87376"/>
                  </a:lnTo>
                  <a:lnTo>
                    <a:pt x="6350" y="128905"/>
                  </a:lnTo>
                  <a:lnTo>
                    <a:pt x="0" y="174625"/>
                  </a:lnTo>
                  <a:lnTo>
                    <a:pt x="5207" y="212839"/>
                  </a:lnTo>
                  <a:lnTo>
                    <a:pt x="17145" y="246494"/>
                  </a:lnTo>
                  <a:lnTo>
                    <a:pt x="29845" y="271513"/>
                  </a:lnTo>
                  <a:lnTo>
                    <a:pt x="37719" y="283070"/>
                  </a:lnTo>
                  <a:lnTo>
                    <a:pt x="164973" y="476618"/>
                  </a:lnTo>
                  <a:lnTo>
                    <a:pt x="169672" y="481317"/>
                  </a:lnTo>
                  <a:lnTo>
                    <a:pt x="183769" y="481317"/>
                  </a:lnTo>
                  <a:lnTo>
                    <a:pt x="183769" y="476618"/>
                  </a:lnTo>
                  <a:lnTo>
                    <a:pt x="205486" y="443598"/>
                  </a:lnTo>
                  <a:lnTo>
                    <a:pt x="311023" y="283070"/>
                  </a:lnTo>
                  <a:lnTo>
                    <a:pt x="318897" y="271513"/>
                  </a:lnTo>
                  <a:lnTo>
                    <a:pt x="331724" y="246494"/>
                  </a:lnTo>
                  <a:lnTo>
                    <a:pt x="343535" y="212839"/>
                  </a:lnTo>
                  <a:lnTo>
                    <a:pt x="348742" y="174625"/>
                  </a:lnTo>
                  <a:close/>
                </a:path>
              </a:pathLst>
            </a:custGeom>
            <a:solidFill>
              <a:srgbClr val="E84E22"/>
            </a:solidFill>
          </p:spPr>
          <p:txBody>
            <a:bodyPr wrap="square" lIns="0" tIns="0" rIns="0" bIns="0" rtlCol="0"/>
            <a:lstStyle/>
            <a:p>
              <a:pPr defTabSz="554492">
                <a:defRPr/>
              </a:pPr>
              <a:endParaRPr sz="11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1" name="object 23">
            <a:extLst>
              <a:ext uri="{FF2B5EF4-FFF2-40B4-BE49-F238E27FC236}">
                <a16:creationId xmlns:a16="http://schemas.microsoft.com/office/drawing/2014/main" id="{01BD69FA-FD2E-FC97-0AA6-E4FDF33612C1}"/>
              </a:ext>
            </a:extLst>
          </p:cNvPr>
          <p:cNvGrpSpPr/>
          <p:nvPr/>
        </p:nvGrpSpPr>
        <p:grpSpPr bwMode="auto">
          <a:xfrm>
            <a:off x="4638210" y="4920583"/>
            <a:ext cx="316908" cy="226417"/>
            <a:chOff x="6385559" y="6167342"/>
            <a:chExt cx="522605" cy="373380"/>
          </a:xfrm>
        </p:grpSpPr>
        <p:sp>
          <p:nvSpPr>
            <p:cNvPr id="72" name="object 24">
              <a:extLst>
                <a:ext uri="{FF2B5EF4-FFF2-40B4-BE49-F238E27FC236}">
                  <a16:creationId xmlns:a16="http://schemas.microsoft.com/office/drawing/2014/main" id="{0C47F8CC-1E1C-F472-A0DD-451CF2F53147}"/>
                </a:ext>
              </a:extLst>
            </p:cNvPr>
            <p:cNvSpPr/>
            <p:nvPr/>
          </p:nvSpPr>
          <p:spPr bwMode="auto">
            <a:xfrm>
              <a:off x="6385559" y="6167342"/>
              <a:ext cx="520064" cy="373380"/>
            </a:xfrm>
            <a:custGeom>
              <a:avLst/>
              <a:gdLst/>
              <a:ahLst/>
              <a:cxnLst/>
              <a:rect l="l" t="t" r="r" b="b"/>
              <a:pathLst>
                <a:path w="520065" h="373379" extrusionOk="0">
                  <a:moveTo>
                    <a:pt x="482045" y="129"/>
                  </a:moveTo>
                  <a:lnTo>
                    <a:pt x="40223" y="129"/>
                  </a:lnTo>
                  <a:lnTo>
                    <a:pt x="24602" y="3304"/>
                  </a:lnTo>
                  <a:lnTo>
                    <a:pt x="11776" y="12067"/>
                  </a:lnTo>
                  <a:lnTo>
                    <a:pt x="3013" y="24894"/>
                  </a:lnTo>
                  <a:lnTo>
                    <a:pt x="-161" y="40641"/>
                  </a:lnTo>
                  <a:lnTo>
                    <a:pt x="-161" y="332480"/>
                  </a:lnTo>
                  <a:lnTo>
                    <a:pt x="3013" y="348228"/>
                  </a:lnTo>
                  <a:lnTo>
                    <a:pt x="11776" y="361054"/>
                  </a:lnTo>
                  <a:lnTo>
                    <a:pt x="24602" y="369817"/>
                  </a:lnTo>
                  <a:lnTo>
                    <a:pt x="40223" y="372992"/>
                  </a:lnTo>
                  <a:lnTo>
                    <a:pt x="482045" y="372992"/>
                  </a:lnTo>
                  <a:lnTo>
                    <a:pt x="497666" y="369817"/>
                  </a:lnTo>
                  <a:lnTo>
                    <a:pt x="510492" y="361054"/>
                  </a:lnTo>
                  <a:lnTo>
                    <a:pt x="517477" y="350768"/>
                  </a:lnTo>
                  <a:lnTo>
                    <a:pt x="37429" y="350768"/>
                  </a:lnTo>
                  <a:lnTo>
                    <a:pt x="36413" y="349879"/>
                  </a:lnTo>
                  <a:lnTo>
                    <a:pt x="63591" y="328670"/>
                  </a:lnTo>
                  <a:lnTo>
                    <a:pt x="23841" y="328670"/>
                  </a:lnTo>
                  <a:lnTo>
                    <a:pt x="23841" y="69470"/>
                  </a:lnTo>
                  <a:lnTo>
                    <a:pt x="63591" y="69470"/>
                  </a:lnTo>
                  <a:lnTo>
                    <a:pt x="23841" y="38609"/>
                  </a:lnTo>
                  <a:lnTo>
                    <a:pt x="25872" y="30990"/>
                  </a:lnTo>
                  <a:lnTo>
                    <a:pt x="32603" y="24259"/>
                  </a:lnTo>
                  <a:lnTo>
                    <a:pt x="519382" y="24259"/>
                  </a:lnTo>
                  <a:lnTo>
                    <a:pt x="511254" y="12067"/>
                  </a:lnTo>
                  <a:lnTo>
                    <a:pt x="498301" y="3304"/>
                  </a:lnTo>
                  <a:lnTo>
                    <a:pt x="482045" y="129"/>
                  </a:lnTo>
                  <a:close/>
                </a:path>
              </a:pathLst>
            </a:custGeom>
            <a:solidFill>
              <a:srgbClr val="E84E22"/>
            </a:solidFill>
          </p:spPr>
          <p:txBody>
            <a:bodyPr wrap="square" lIns="0" tIns="0" rIns="0" bIns="0" rtlCol="0"/>
            <a:lstStyle/>
            <a:p>
              <a:pPr defTabSz="554492">
                <a:defRPr/>
              </a:pPr>
              <a:endParaRPr sz="110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73" name="object 25">
              <a:extLst>
                <a:ext uri="{FF2B5EF4-FFF2-40B4-BE49-F238E27FC236}">
                  <a16:creationId xmlns:a16="http://schemas.microsoft.com/office/drawing/2014/main" id="{067C7738-1961-5C5A-8BD5-1E9C8287C437}"/>
                </a:ext>
              </a:extLst>
            </p:cNvPr>
            <p:cNvPicPr/>
            <p:nvPr/>
          </p:nvPicPr>
          <p:blipFill>
            <a:blip r:embed="rId17"/>
            <a:stretch/>
          </p:blipFill>
          <p:spPr bwMode="auto">
            <a:xfrm>
              <a:off x="6696455" y="6380321"/>
              <a:ext cx="211709" cy="137668"/>
            </a:xfrm>
            <a:prstGeom prst="rect">
              <a:avLst/>
            </a:prstGeom>
          </p:spPr>
        </p:pic>
        <p:sp>
          <p:nvSpPr>
            <p:cNvPr id="74" name="object 26">
              <a:extLst>
                <a:ext uri="{FF2B5EF4-FFF2-40B4-BE49-F238E27FC236}">
                  <a16:creationId xmlns:a16="http://schemas.microsoft.com/office/drawing/2014/main" id="{61576C12-49C9-5ECA-B342-82A39FBA786C}"/>
                </a:ext>
              </a:extLst>
            </p:cNvPr>
            <p:cNvSpPr/>
            <p:nvPr/>
          </p:nvSpPr>
          <p:spPr bwMode="auto">
            <a:xfrm>
              <a:off x="6409398" y="6191611"/>
              <a:ext cx="499109" cy="304800"/>
            </a:xfrm>
            <a:custGeom>
              <a:avLst/>
              <a:gdLst/>
              <a:ahLst/>
              <a:cxnLst/>
              <a:rect l="l" t="t" r="r" b="b"/>
              <a:pathLst>
                <a:path w="499109" h="304800" extrusionOk="0">
                  <a:moveTo>
                    <a:pt x="498563" y="43319"/>
                  </a:moveTo>
                  <a:lnTo>
                    <a:pt x="475475" y="43319"/>
                  </a:lnTo>
                  <a:lnTo>
                    <a:pt x="475475" y="304406"/>
                  </a:lnTo>
                  <a:lnTo>
                    <a:pt x="498563" y="304406"/>
                  </a:lnTo>
                  <a:lnTo>
                    <a:pt x="498563" y="43319"/>
                  </a:lnTo>
                  <a:close/>
                </a:path>
                <a:path w="499109" h="304800" extrusionOk="0">
                  <a:moveTo>
                    <a:pt x="498589" y="16383"/>
                  </a:moveTo>
                  <a:lnTo>
                    <a:pt x="495922" y="635"/>
                  </a:lnTo>
                  <a:lnTo>
                    <a:pt x="495541" y="0"/>
                  </a:lnTo>
                  <a:lnTo>
                    <a:pt x="465950" y="0"/>
                  </a:lnTo>
                  <a:lnTo>
                    <a:pt x="472681" y="5715"/>
                  </a:lnTo>
                  <a:lnTo>
                    <a:pt x="474586" y="12446"/>
                  </a:lnTo>
                  <a:lnTo>
                    <a:pt x="251320" y="185915"/>
                  </a:lnTo>
                  <a:lnTo>
                    <a:pt x="243827" y="189725"/>
                  </a:lnTo>
                  <a:lnTo>
                    <a:pt x="235445" y="190995"/>
                  </a:lnTo>
                  <a:lnTo>
                    <a:pt x="227698" y="189725"/>
                  </a:lnTo>
                  <a:lnTo>
                    <a:pt x="227317" y="189725"/>
                  </a:lnTo>
                  <a:lnTo>
                    <a:pt x="220459" y="185915"/>
                  </a:lnTo>
                  <a:lnTo>
                    <a:pt x="39751" y="45212"/>
                  </a:lnTo>
                  <a:lnTo>
                    <a:pt x="0" y="45212"/>
                  </a:lnTo>
                  <a:lnTo>
                    <a:pt x="166611" y="174358"/>
                  </a:lnTo>
                  <a:lnTo>
                    <a:pt x="0" y="304406"/>
                  </a:lnTo>
                  <a:lnTo>
                    <a:pt x="39751" y="304406"/>
                  </a:lnTo>
                  <a:lnTo>
                    <a:pt x="186804" y="189725"/>
                  </a:lnTo>
                  <a:lnTo>
                    <a:pt x="205981" y="205092"/>
                  </a:lnTo>
                  <a:lnTo>
                    <a:pt x="212839" y="209537"/>
                  </a:lnTo>
                  <a:lnTo>
                    <a:pt x="220205" y="212458"/>
                  </a:lnTo>
                  <a:lnTo>
                    <a:pt x="227952" y="214236"/>
                  </a:lnTo>
                  <a:lnTo>
                    <a:pt x="235826" y="214744"/>
                  </a:lnTo>
                  <a:lnTo>
                    <a:pt x="243954" y="214236"/>
                  </a:lnTo>
                  <a:lnTo>
                    <a:pt x="284086" y="190995"/>
                  </a:lnTo>
                  <a:lnTo>
                    <a:pt x="286880" y="188836"/>
                  </a:lnTo>
                  <a:lnTo>
                    <a:pt x="326885" y="188836"/>
                  </a:lnTo>
                  <a:lnTo>
                    <a:pt x="307073" y="173342"/>
                  </a:lnTo>
                  <a:lnTo>
                    <a:pt x="475475" y="43307"/>
                  </a:lnTo>
                  <a:lnTo>
                    <a:pt x="498589" y="43307"/>
                  </a:lnTo>
                  <a:lnTo>
                    <a:pt x="498589" y="16383"/>
                  </a:lnTo>
                  <a:close/>
                </a:path>
              </a:pathLst>
            </a:custGeom>
            <a:solidFill>
              <a:srgbClr val="E84E22"/>
            </a:solidFill>
          </p:spPr>
          <p:txBody>
            <a:bodyPr wrap="square" lIns="0" tIns="0" rIns="0" bIns="0" rtlCol="0"/>
            <a:lstStyle/>
            <a:p>
              <a:pPr defTabSz="554492">
                <a:defRPr/>
              </a:pPr>
              <a:endParaRPr sz="110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2297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01385" y="966269"/>
            <a:ext cx="4895216" cy="19364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85"/>
              </a:lnSpc>
              <a:spcBef>
                <a:spcPts val="100"/>
              </a:spcBef>
            </a:pPr>
            <a:r>
              <a:rPr sz="1200" b="1" spc="-5" dirty="0">
                <a:solidFill>
                  <a:srgbClr val="552112"/>
                </a:solidFill>
                <a:latin typeface="Calibri"/>
                <a:cs typeface="Calibri"/>
              </a:rPr>
              <a:t>МИКРОФИНАНСОВЫЙ</a:t>
            </a:r>
            <a:r>
              <a:rPr sz="1200" b="1" spc="15" dirty="0">
                <a:solidFill>
                  <a:srgbClr val="552112"/>
                </a:solidFill>
                <a:latin typeface="Calibri"/>
                <a:cs typeface="Calibri"/>
              </a:rPr>
              <a:t> </a:t>
            </a:r>
            <a:r>
              <a:rPr sz="1200" b="1" spc="-15" dirty="0">
                <a:solidFill>
                  <a:srgbClr val="552112"/>
                </a:solidFill>
                <a:latin typeface="Calibri"/>
                <a:cs typeface="Calibri"/>
              </a:rPr>
              <a:t>ПРОДУКТ</a:t>
            </a:r>
            <a:endParaRPr sz="1200" dirty="0">
              <a:latin typeface="Calibri"/>
              <a:cs typeface="Calibri"/>
            </a:endParaRPr>
          </a:p>
          <a:p>
            <a:pPr marL="328295" algn="ctr">
              <a:lnSpc>
                <a:spcPts val="3304"/>
              </a:lnSpc>
            </a:pPr>
            <a:r>
              <a:rPr sz="2800" b="1" spc="-10" dirty="0">
                <a:solidFill>
                  <a:srgbClr val="552112"/>
                </a:solidFill>
                <a:latin typeface="Calibri"/>
                <a:cs typeface="Calibri"/>
              </a:rPr>
              <a:t>«</a:t>
            </a:r>
            <a:r>
              <a:rPr lang="ru-RU" sz="2800" b="1" spc="-10" dirty="0">
                <a:solidFill>
                  <a:srgbClr val="552112"/>
                </a:solidFill>
                <a:latin typeface="Calibri"/>
                <a:cs typeface="Calibri"/>
              </a:rPr>
              <a:t>4,5%</a:t>
            </a:r>
            <a:r>
              <a:rPr sz="2800" b="1" spc="-5" dirty="0">
                <a:solidFill>
                  <a:srgbClr val="552112"/>
                </a:solidFill>
                <a:latin typeface="Calibri"/>
                <a:cs typeface="Calibri"/>
              </a:rPr>
              <a:t>»</a:t>
            </a:r>
            <a:endParaRPr sz="2800" dirty="0">
              <a:latin typeface="Calibri"/>
              <a:cs typeface="Calibri"/>
            </a:endParaRPr>
          </a:p>
          <a:p>
            <a:pPr marL="847090">
              <a:lnSpc>
                <a:spcPct val="100000"/>
              </a:lnSpc>
              <a:spcBef>
                <a:spcPts val="1875"/>
              </a:spcBef>
            </a:pPr>
            <a:r>
              <a:rPr lang="ru-RU" sz="1400" spc="-5" dirty="0">
                <a:solidFill>
                  <a:srgbClr val="2C2A29"/>
                </a:solidFill>
                <a:latin typeface="Calibri"/>
                <a:cs typeface="Calibri"/>
              </a:rPr>
              <a:t>Для субъектов МСП основным видом, которых является деятельность, входящая в раздел С «Обрабатывающие производства» общероссийского классификатора видов экономической деятельности ОК 029-2014 (КДЕС Ред. 2).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79822" y="3797105"/>
            <a:ext cx="185356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от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3</a:t>
            </a:r>
            <a:r>
              <a:rPr sz="18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до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36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месяцев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51513" y="3249167"/>
            <a:ext cx="359664" cy="35966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28417" y="3797105"/>
            <a:ext cx="359664" cy="35505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999461" y="4323421"/>
            <a:ext cx="388620" cy="359663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084444" y="3235818"/>
            <a:ext cx="8096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552112"/>
                </a:solidFill>
                <a:latin typeface="Calibri"/>
                <a:cs typeface="Calibri"/>
              </a:rPr>
              <a:t>СУММА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03584" y="3811525"/>
            <a:ext cx="55118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552112"/>
                </a:solidFill>
                <a:latin typeface="Calibri"/>
                <a:cs typeface="Calibri"/>
              </a:rPr>
              <a:t>С</a:t>
            </a:r>
            <a:r>
              <a:rPr sz="1800" b="1" spc="-5" dirty="0">
                <a:solidFill>
                  <a:srgbClr val="552112"/>
                </a:solidFill>
                <a:latin typeface="Calibri"/>
                <a:cs typeface="Calibri"/>
              </a:rPr>
              <a:t>РОК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65902" y="4288550"/>
            <a:ext cx="776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552112"/>
                </a:solidFill>
                <a:latin typeface="Calibri"/>
                <a:cs typeface="Calibri"/>
              </a:rPr>
              <a:t>С</a:t>
            </a:r>
            <a:r>
              <a:rPr sz="1800" b="1" spc="-130" dirty="0">
                <a:solidFill>
                  <a:srgbClr val="552112"/>
                </a:solidFill>
                <a:latin typeface="Calibri"/>
                <a:cs typeface="Calibri"/>
              </a:rPr>
              <a:t>Т</a:t>
            </a:r>
            <a:r>
              <a:rPr sz="1800" b="1" dirty="0">
                <a:solidFill>
                  <a:srgbClr val="552112"/>
                </a:solidFill>
                <a:latin typeface="Calibri"/>
                <a:cs typeface="Calibri"/>
              </a:rPr>
              <a:t>АВ</a:t>
            </a:r>
            <a:r>
              <a:rPr sz="1800" b="1" spc="-10" dirty="0">
                <a:solidFill>
                  <a:srgbClr val="552112"/>
                </a:solidFill>
                <a:latin typeface="Calibri"/>
                <a:cs typeface="Calibri"/>
              </a:rPr>
              <a:t>К</a:t>
            </a:r>
            <a:r>
              <a:rPr sz="1800" b="1" dirty="0">
                <a:solidFill>
                  <a:srgbClr val="552112"/>
                </a:solidFill>
                <a:latin typeface="Calibri"/>
                <a:cs typeface="Calibri"/>
              </a:rPr>
              <a:t>А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147689" y="2264663"/>
            <a:ext cx="315595" cy="314325"/>
          </a:xfrm>
          <a:custGeom>
            <a:avLst/>
            <a:gdLst/>
            <a:ahLst/>
            <a:cxnLst/>
            <a:rect l="l" t="t" r="r" b="b"/>
            <a:pathLst>
              <a:path w="315595" h="314325">
                <a:moveTo>
                  <a:pt x="157734" y="0"/>
                </a:moveTo>
                <a:lnTo>
                  <a:pt x="107874" y="7997"/>
                </a:lnTo>
                <a:lnTo>
                  <a:pt x="64574" y="30272"/>
                </a:lnTo>
                <a:lnTo>
                  <a:pt x="30431" y="64245"/>
                </a:lnTo>
                <a:lnTo>
                  <a:pt x="8040" y="107338"/>
                </a:lnTo>
                <a:lnTo>
                  <a:pt x="0" y="156972"/>
                </a:lnTo>
                <a:lnTo>
                  <a:pt x="8040" y="206605"/>
                </a:lnTo>
                <a:lnTo>
                  <a:pt x="30431" y="249698"/>
                </a:lnTo>
                <a:lnTo>
                  <a:pt x="64574" y="283671"/>
                </a:lnTo>
                <a:lnTo>
                  <a:pt x="107874" y="305946"/>
                </a:lnTo>
                <a:lnTo>
                  <a:pt x="157734" y="313943"/>
                </a:lnTo>
                <a:lnTo>
                  <a:pt x="207593" y="305946"/>
                </a:lnTo>
                <a:lnTo>
                  <a:pt x="250893" y="283671"/>
                </a:lnTo>
                <a:lnTo>
                  <a:pt x="285036" y="249698"/>
                </a:lnTo>
                <a:lnTo>
                  <a:pt x="292435" y="235457"/>
                </a:lnTo>
                <a:lnTo>
                  <a:pt x="157734" y="235457"/>
                </a:lnTo>
                <a:lnTo>
                  <a:pt x="126867" y="229284"/>
                </a:lnTo>
                <a:lnTo>
                  <a:pt x="101679" y="212455"/>
                </a:lnTo>
                <a:lnTo>
                  <a:pt x="84707" y="187505"/>
                </a:lnTo>
                <a:lnTo>
                  <a:pt x="78486" y="156972"/>
                </a:lnTo>
                <a:lnTo>
                  <a:pt x="84707" y="126438"/>
                </a:lnTo>
                <a:lnTo>
                  <a:pt x="101679" y="101488"/>
                </a:lnTo>
                <a:lnTo>
                  <a:pt x="126867" y="84659"/>
                </a:lnTo>
                <a:lnTo>
                  <a:pt x="157734" y="78486"/>
                </a:lnTo>
                <a:lnTo>
                  <a:pt x="292435" y="78486"/>
                </a:lnTo>
                <a:lnTo>
                  <a:pt x="285036" y="64245"/>
                </a:lnTo>
                <a:lnTo>
                  <a:pt x="250893" y="30272"/>
                </a:lnTo>
                <a:lnTo>
                  <a:pt x="207593" y="7997"/>
                </a:lnTo>
                <a:lnTo>
                  <a:pt x="157734" y="0"/>
                </a:lnTo>
                <a:close/>
              </a:path>
              <a:path w="315595" h="314325">
                <a:moveTo>
                  <a:pt x="292435" y="78486"/>
                </a:moveTo>
                <a:lnTo>
                  <a:pt x="157734" y="78486"/>
                </a:lnTo>
                <a:lnTo>
                  <a:pt x="188600" y="84659"/>
                </a:lnTo>
                <a:lnTo>
                  <a:pt x="213788" y="101488"/>
                </a:lnTo>
                <a:lnTo>
                  <a:pt x="230760" y="126438"/>
                </a:lnTo>
                <a:lnTo>
                  <a:pt x="236981" y="156972"/>
                </a:lnTo>
                <a:lnTo>
                  <a:pt x="230760" y="187505"/>
                </a:lnTo>
                <a:lnTo>
                  <a:pt x="213788" y="212455"/>
                </a:lnTo>
                <a:lnTo>
                  <a:pt x="188600" y="229284"/>
                </a:lnTo>
                <a:lnTo>
                  <a:pt x="157734" y="235457"/>
                </a:lnTo>
                <a:lnTo>
                  <a:pt x="292435" y="235457"/>
                </a:lnTo>
                <a:lnTo>
                  <a:pt x="307427" y="206605"/>
                </a:lnTo>
                <a:lnTo>
                  <a:pt x="315467" y="156972"/>
                </a:lnTo>
                <a:lnTo>
                  <a:pt x="307427" y="107338"/>
                </a:lnTo>
                <a:lnTo>
                  <a:pt x="292435" y="78486"/>
                </a:lnTo>
                <a:close/>
              </a:path>
            </a:pathLst>
          </a:custGeom>
          <a:solidFill>
            <a:srgbClr val="C6926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5809172" y="926884"/>
            <a:ext cx="5191125" cy="836930"/>
          </a:xfrm>
          <a:custGeom>
            <a:avLst/>
            <a:gdLst/>
            <a:ahLst/>
            <a:cxnLst/>
            <a:rect l="l" t="t" r="r" b="b"/>
            <a:pathLst>
              <a:path w="5191125" h="836930">
                <a:moveTo>
                  <a:pt x="0" y="139446"/>
                </a:moveTo>
                <a:lnTo>
                  <a:pt x="7114" y="95390"/>
                </a:lnTo>
                <a:lnTo>
                  <a:pt x="26919" y="57113"/>
                </a:lnTo>
                <a:lnTo>
                  <a:pt x="57113" y="26919"/>
                </a:lnTo>
                <a:lnTo>
                  <a:pt x="95390" y="7114"/>
                </a:lnTo>
                <a:lnTo>
                  <a:pt x="139445" y="0"/>
                </a:lnTo>
                <a:lnTo>
                  <a:pt x="5051297" y="0"/>
                </a:lnTo>
                <a:lnTo>
                  <a:pt x="5095353" y="7114"/>
                </a:lnTo>
                <a:lnTo>
                  <a:pt x="5133630" y="26919"/>
                </a:lnTo>
                <a:lnTo>
                  <a:pt x="5163824" y="57113"/>
                </a:lnTo>
                <a:lnTo>
                  <a:pt x="5183629" y="95390"/>
                </a:lnTo>
                <a:lnTo>
                  <a:pt x="5190744" y="139446"/>
                </a:lnTo>
                <a:lnTo>
                  <a:pt x="5190744" y="697230"/>
                </a:lnTo>
                <a:lnTo>
                  <a:pt x="5183629" y="741285"/>
                </a:lnTo>
                <a:lnTo>
                  <a:pt x="5163824" y="779562"/>
                </a:lnTo>
                <a:lnTo>
                  <a:pt x="5133630" y="809756"/>
                </a:lnTo>
                <a:lnTo>
                  <a:pt x="5095353" y="829561"/>
                </a:lnTo>
                <a:lnTo>
                  <a:pt x="5051297" y="836676"/>
                </a:lnTo>
                <a:lnTo>
                  <a:pt x="139445" y="836676"/>
                </a:lnTo>
                <a:lnTo>
                  <a:pt x="95390" y="829561"/>
                </a:lnTo>
                <a:lnTo>
                  <a:pt x="57113" y="809756"/>
                </a:lnTo>
                <a:lnTo>
                  <a:pt x="26919" y="779562"/>
                </a:lnTo>
                <a:lnTo>
                  <a:pt x="7114" y="741285"/>
                </a:lnTo>
                <a:lnTo>
                  <a:pt x="0" y="697230"/>
                </a:lnTo>
                <a:lnTo>
                  <a:pt x="0" y="139446"/>
                </a:lnTo>
                <a:close/>
              </a:path>
            </a:pathLst>
          </a:custGeom>
          <a:ln w="57911">
            <a:solidFill>
              <a:srgbClr val="EB5C3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6072251" y="3033521"/>
            <a:ext cx="5109210" cy="0"/>
          </a:xfrm>
          <a:custGeom>
            <a:avLst/>
            <a:gdLst/>
            <a:ahLst/>
            <a:cxnLst/>
            <a:rect l="l" t="t" r="r" b="b"/>
            <a:pathLst>
              <a:path w="5109209">
                <a:moveTo>
                  <a:pt x="0" y="0"/>
                </a:moveTo>
                <a:lnTo>
                  <a:pt x="5108702" y="0"/>
                </a:lnTo>
              </a:path>
            </a:pathLst>
          </a:custGeom>
          <a:ln w="38100">
            <a:solidFill>
              <a:srgbClr val="C69262"/>
            </a:solidFill>
            <a:prstDash val="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7"/>
          <p:cNvSpPr txBox="1"/>
          <p:nvPr/>
        </p:nvSpPr>
        <p:spPr>
          <a:xfrm>
            <a:off x="4301630" y="183692"/>
            <a:ext cx="750937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dirty="0">
                <a:solidFill>
                  <a:srgbClr val="FFFFFF"/>
                </a:solidFill>
                <a:latin typeface="Arial Black"/>
                <a:cs typeface="Arial Black"/>
              </a:rPr>
              <a:t>ФИНАНСОВЫЕ МЕРЫ ПОДДЕРЖКИ</a:t>
            </a:r>
          </a:p>
        </p:txBody>
      </p:sp>
      <p:sp>
        <p:nvSpPr>
          <p:cNvPr id="25" name="Номер слайда 13"/>
          <p:cNvSpPr txBox="1">
            <a:spLocks/>
          </p:cNvSpPr>
          <p:nvPr/>
        </p:nvSpPr>
        <p:spPr>
          <a:xfrm>
            <a:off x="11353799" y="6548755"/>
            <a:ext cx="708405" cy="2803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5</a:t>
            </a:r>
          </a:p>
        </p:txBody>
      </p:sp>
      <p:sp>
        <p:nvSpPr>
          <p:cNvPr id="15" name="object 5">
            <a:extLst>
              <a:ext uri="{FF2B5EF4-FFF2-40B4-BE49-F238E27FC236}">
                <a16:creationId xmlns:a16="http://schemas.microsoft.com/office/drawing/2014/main" id="{84E7A488-7B11-511A-4C70-497B4C8C34CA}"/>
              </a:ext>
            </a:extLst>
          </p:cNvPr>
          <p:cNvSpPr txBox="1"/>
          <p:nvPr/>
        </p:nvSpPr>
        <p:spPr>
          <a:xfrm>
            <a:off x="7624763" y="3099371"/>
            <a:ext cx="16484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от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300</a:t>
            </a:r>
            <a:r>
              <a:rPr sz="18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тысяч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до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5</a:t>
            </a:r>
            <a:r>
              <a:rPr sz="18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млн </a:t>
            </a:r>
            <a:r>
              <a:rPr sz="1800" spc="-10" dirty="0">
                <a:latin typeface="Calibri"/>
                <a:cs typeface="Calibri"/>
              </a:rPr>
              <a:t>рублей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E904E82-28E7-02B4-40B2-B1DE59B74B8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691" r="61228"/>
          <a:stretch/>
        </p:blipFill>
        <p:spPr bwMode="auto">
          <a:xfrm>
            <a:off x="0" y="0"/>
            <a:ext cx="4807974" cy="6857999"/>
          </a:xfrm>
          <a:prstGeom prst="rect">
            <a:avLst/>
          </a:prstGeom>
        </p:spPr>
      </p:pic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30CD9E3B-D85A-474A-90D3-B4A0A474E049}"/>
              </a:ext>
            </a:extLst>
          </p:cNvPr>
          <p:cNvSpPr/>
          <p:nvPr/>
        </p:nvSpPr>
        <p:spPr bwMode="auto">
          <a:xfrm>
            <a:off x="7545035" y="4288546"/>
            <a:ext cx="39444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C00000"/>
                </a:solidFill>
              </a:rPr>
              <a:t>4,5 % годовых</a:t>
            </a:r>
          </a:p>
          <a:p>
            <a:pPr>
              <a:defRPr/>
            </a:pP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7AD52B-5A5D-73F9-4AA2-317C56DB7F53}"/>
              </a:ext>
            </a:extLst>
          </p:cNvPr>
          <p:cNvSpPr txBox="1"/>
          <p:nvPr/>
        </p:nvSpPr>
        <p:spPr>
          <a:xfrm>
            <a:off x="170520" y="1116471"/>
            <a:ext cx="610339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bg1"/>
                </a:solidFill>
              </a:rPr>
              <a:t>Подать заявку</a:t>
            </a:r>
          </a:p>
          <a:p>
            <a:pPr>
              <a:defRPr/>
            </a:pPr>
            <a:r>
              <a:rPr lang="ru-RU" dirty="0">
                <a:solidFill>
                  <a:schemeClr val="bg1"/>
                </a:solidFill>
              </a:rPr>
              <a:t>1. на Цифровой платформе МСП.РФ</a:t>
            </a:r>
          </a:p>
          <a:p>
            <a:pPr>
              <a:defRPr/>
            </a:pPr>
            <a:r>
              <a:rPr lang="ru-RU" dirty="0">
                <a:solidFill>
                  <a:schemeClr val="bg1"/>
                </a:solidFill>
              </a:rPr>
              <a:t>2. в сервисе «Мои субсидии»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2"/>
          <a:srcRect t="1691" r="61228"/>
          <a:stretch/>
        </p:blipFill>
        <p:spPr bwMode="auto">
          <a:xfrm>
            <a:off x="0" y="0"/>
            <a:ext cx="4807974" cy="6857999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 bwMode="auto">
          <a:xfrm>
            <a:off x="6767381" y="1348532"/>
            <a:ext cx="43439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rgbClr val="2C2A29"/>
                </a:solidFill>
                <a:latin typeface="Circe"/>
              </a:rPr>
              <a:t>Для физических лиц, не являющихся ИП </a:t>
            </a:r>
            <a:endParaRPr dirty="0"/>
          </a:p>
          <a:p>
            <a:pPr>
              <a:defRPr/>
            </a:pPr>
            <a:r>
              <a:rPr lang="ru-RU" sz="1400" dirty="0">
                <a:solidFill>
                  <a:srgbClr val="2C2A29"/>
                </a:solidFill>
                <a:latin typeface="Circe"/>
              </a:rPr>
              <a:t>и применяющих </a:t>
            </a:r>
            <a:r>
              <a:rPr lang="ru-RU" sz="1400" b="1" dirty="0">
                <a:solidFill>
                  <a:srgbClr val="BE5108"/>
                </a:solidFill>
                <a:latin typeface="Circe"/>
              </a:rPr>
              <a:t>«Налог на профессиональный доход» </a:t>
            </a:r>
            <a:r>
              <a:rPr lang="ru-RU" sz="1400" dirty="0">
                <a:solidFill>
                  <a:srgbClr val="2C2A29"/>
                </a:solidFill>
                <a:latin typeface="Circe"/>
              </a:rPr>
              <a:t>в соответствии с Федеральным законом от 27.11.2018 </a:t>
            </a:r>
            <a:r>
              <a:rPr lang="ru-RU" sz="1400" b="1" dirty="0">
                <a:solidFill>
                  <a:srgbClr val="BE5108"/>
                </a:solidFill>
                <a:latin typeface="Circe"/>
              </a:rPr>
              <a:t>№422-ФЗ</a:t>
            </a:r>
            <a:endParaRPr lang="ru-RU" sz="1400" b="1" dirty="0">
              <a:solidFill>
                <a:srgbClr val="BE5108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7624202" y="2724329"/>
            <a:ext cx="22218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/>
              <a:t>от </a:t>
            </a:r>
            <a:r>
              <a:rPr lang="ru-RU" b="1" dirty="0">
                <a:solidFill>
                  <a:srgbClr val="C00000"/>
                </a:solidFill>
              </a:rPr>
              <a:t>50 тысяч </a:t>
            </a:r>
            <a:endParaRPr dirty="0"/>
          </a:p>
          <a:p>
            <a:pPr>
              <a:defRPr/>
            </a:pPr>
            <a:r>
              <a:rPr lang="ru-RU" dirty="0"/>
              <a:t>до </a:t>
            </a:r>
            <a:r>
              <a:rPr lang="ru-RU" b="1" dirty="0">
                <a:solidFill>
                  <a:srgbClr val="C00000"/>
                </a:solidFill>
              </a:rPr>
              <a:t>500 тысяч </a:t>
            </a:r>
            <a:r>
              <a:rPr lang="ru-RU" dirty="0"/>
              <a:t>рублей</a:t>
            </a:r>
            <a:endParaRPr dirty="0"/>
          </a:p>
        </p:txBody>
      </p:sp>
      <p:sp>
        <p:nvSpPr>
          <p:cNvPr id="28" name="Прямоугольник 27"/>
          <p:cNvSpPr/>
          <p:nvPr/>
        </p:nvSpPr>
        <p:spPr bwMode="auto">
          <a:xfrm>
            <a:off x="7624202" y="3633318"/>
            <a:ext cx="20317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/>
              <a:t>от </a:t>
            </a:r>
            <a:r>
              <a:rPr lang="ru-RU" b="1" dirty="0">
                <a:solidFill>
                  <a:srgbClr val="C00000"/>
                </a:solidFill>
              </a:rPr>
              <a:t>3</a:t>
            </a:r>
            <a:r>
              <a:rPr lang="ru-RU" b="1" dirty="0"/>
              <a:t> </a:t>
            </a:r>
            <a:r>
              <a:rPr lang="ru-RU" dirty="0"/>
              <a:t>до </a:t>
            </a:r>
            <a:r>
              <a:rPr lang="ru-RU" b="1" dirty="0">
                <a:solidFill>
                  <a:srgbClr val="C00000"/>
                </a:solidFill>
              </a:rPr>
              <a:t>36</a:t>
            </a:r>
            <a:r>
              <a:rPr lang="ru-RU" dirty="0"/>
              <a:t> месяцев</a:t>
            </a:r>
            <a:endParaRPr dirty="0"/>
          </a:p>
        </p:txBody>
      </p:sp>
      <p:sp>
        <p:nvSpPr>
          <p:cNvPr id="31" name="Прямоугольник 30"/>
          <p:cNvSpPr/>
          <p:nvPr/>
        </p:nvSpPr>
        <p:spPr bwMode="auto">
          <a:xfrm>
            <a:off x="7632567" y="4388419"/>
            <a:ext cx="39444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C00000"/>
                </a:solidFill>
              </a:rPr>
              <a:t>5,5 % годовых</a:t>
            </a:r>
          </a:p>
          <a:p>
            <a:pPr>
              <a:defRPr/>
            </a:pP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2" name="Picture 6" descr="https://stomatologspb.ru/wp-content/uploads/ruble_PNG26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7040218" y="2867494"/>
            <a:ext cx="360000" cy="360000"/>
          </a:xfrm>
          <a:prstGeom prst="rect">
            <a:avLst/>
          </a:prstGeom>
          <a:noFill/>
        </p:spPr>
      </p:pic>
      <p:pic>
        <p:nvPicPr>
          <p:cNvPr id="33" name="Picture 4" descr="https://xn----8sbkdgnibjafxdci9g.xn--p1ai/wp-content/uploads/2019/12/srok-obuchenija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7040218" y="3637984"/>
            <a:ext cx="360000" cy="360000"/>
          </a:xfrm>
          <a:prstGeom prst="rect">
            <a:avLst/>
          </a:prstGeom>
          <a:noFill/>
        </p:spPr>
      </p:pic>
      <p:pic>
        <p:nvPicPr>
          <p:cNvPr id="39" name="Picture 6" descr="https://xn--b1aqpp2b.xn----8sbg5beewf.xn--p1ai/images/9519f396-be5f-62ad-b139-a010fd802c7a.png"/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7012526" y="4388419"/>
            <a:ext cx="387692" cy="360000"/>
          </a:xfrm>
          <a:prstGeom prst="rect">
            <a:avLst/>
          </a:prstGeom>
          <a:noFill/>
        </p:spPr>
      </p:pic>
      <p:sp>
        <p:nvSpPr>
          <p:cNvPr id="40" name="Прямоугольник 39"/>
          <p:cNvSpPr/>
          <p:nvPr/>
        </p:nvSpPr>
        <p:spPr bwMode="auto">
          <a:xfrm>
            <a:off x="5935904" y="2878217"/>
            <a:ext cx="976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562212"/>
                </a:solidFill>
              </a:rPr>
              <a:t>СУММА</a:t>
            </a:r>
            <a:endParaRPr dirty="0"/>
          </a:p>
        </p:txBody>
      </p:sp>
      <p:sp>
        <p:nvSpPr>
          <p:cNvPr id="41" name="Прямоугольник 40"/>
          <p:cNvSpPr/>
          <p:nvPr/>
        </p:nvSpPr>
        <p:spPr bwMode="auto">
          <a:xfrm>
            <a:off x="6052121" y="3648707"/>
            <a:ext cx="7152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562212"/>
                </a:solidFill>
              </a:rPr>
              <a:t>СРОК</a:t>
            </a:r>
            <a:endParaRPr dirty="0"/>
          </a:p>
        </p:txBody>
      </p:sp>
      <p:sp>
        <p:nvSpPr>
          <p:cNvPr id="42" name="Прямоугольник 41"/>
          <p:cNvSpPr/>
          <p:nvPr/>
        </p:nvSpPr>
        <p:spPr bwMode="auto">
          <a:xfrm>
            <a:off x="5936228" y="4399142"/>
            <a:ext cx="943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562212"/>
                </a:solidFill>
              </a:rPr>
              <a:t>СТАВКА</a:t>
            </a:r>
            <a:endParaRPr dirty="0"/>
          </a:p>
        </p:txBody>
      </p:sp>
      <p:sp>
        <p:nvSpPr>
          <p:cNvPr id="43" name="Прямоугольник 42"/>
          <p:cNvSpPr/>
          <p:nvPr/>
        </p:nvSpPr>
        <p:spPr bwMode="auto">
          <a:xfrm>
            <a:off x="5932719" y="512469"/>
            <a:ext cx="51903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rgbClr val="562212"/>
                </a:solidFill>
              </a:rPr>
              <a:t>МИКРОФИНАНСОВЫЙ ПРОДУКТ</a:t>
            </a:r>
            <a:endParaRPr dirty="0"/>
          </a:p>
          <a:p>
            <a:pPr algn="ctr">
              <a:defRPr/>
            </a:pPr>
            <a:r>
              <a:rPr lang="ru-RU" sz="2800" b="1" dirty="0">
                <a:solidFill>
                  <a:srgbClr val="562212"/>
                </a:solidFill>
              </a:rPr>
              <a:t>«САМОЗАНЯТЫЕ 2024»</a:t>
            </a:r>
          </a:p>
        </p:txBody>
      </p:sp>
      <p:sp>
        <p:nvSpPr>
          <p:cNvPr id="45" name="Скругленный прямоугольник 44"/>
          <p:cNvSpPr/>
          <p:nvPr/>
        </p:nvSpPr>
        <p:spPr bwMode="auto">
          <a:xfrm>
            <a:off x="5919496" y="440562"/>
            <a:ext cx="5190340" cy="836063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EB5C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8" name="Кольцо 47"/>
          <p:cNvSpPr/>
          <p:nvPr/>
        </p:nvSpPr>
        <p:spPr bwMode="auto">
          <a:xfrm>
            <a:off x="6078819" y="1602533"/>
            <a:ext cx="315294" cy="315294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2400" b="0" i="0" u="none" strike="noStrike" cap="none" spc="0" dirty="0">
              <a:ln>
                <a:noFill/>
              </a:ln>
              <a:solidFill>
                <a:prstClr val="white"/>
              </a:solidFill>
              <a:latin typeface="Calibri"/>
              <a:ea typeface="Arial"/>
              <a:cs typeface="Arial"/>
            </a:endParaRPr>
          </a:p>
        </p:txBody>
      </p:sp>
      <p:cxnSp>
        <p:nvCxnSpPr>
          <p:cNvPr id="49" name="Прямая соединительная линия 48"/>
          <p:cNvCxnSpPr>
            <a:cxnSpLocks/>
          </p:cNvCxnSpPr>
          <p:nvPr/>
        </p:nvCxnSpPr>
        <p:spPr bwMode="auto">
          <a:xfrm>
            <a:off x="6002669" y="2370773"/>
            <a:ext cx="5108649" cy="0"/>
          </a:xfrm>
          <a:prstGeom prst="line">
            <a:avLst/>
          </a:prstGeom>
          <a:ln w="38100">
            <a:solidFill>
              <a:srgbClr val="C7936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Скругленный прямоугольник 28"/>
          <p:cNvSpPr/>
          <p:nvPr/>
        </p:nvSpPr>
        <p:spPr bwMode="auto">
          <a:xfrm>
            <a:off x="5919496" y="440562"/>
            <a:ext cx="5190340" cy="836063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EB5C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F6735D-A74E-DD3D-FF96-243188EC3F13}"/>
              </a:ext>
            </a:extLst>
          </p:cNvPr>
          <p:cNvSpPr txBox="1"/>
          <p:nvPr/>
        </p:nvSpPr>
        <p:spPr>
          <a:xfrm>
            <a:off x="173502" y="1103563"/>
            <a:ext cx="60945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bg1"/>
                </a:solidFill>
              </a:rPr>
              <a:t>Подать заявку</a:t>
            </a:r>
          </a:p>
          <a:p>
            <a:pPr>
              <a:defRPr/>
            </a:pPr>
            <a:r>
              <a:rPr lang="ru-RU" dirty="0">
                <a:solidFill>
                  <a:schemeClr val="bg1"/>
                </a:solidFill>
              </a:rPr>
              <a:t>1. на Цифровой платформе МСП.РФ</a:t>
            </a:r>
          </a:p>
          <a:p>
            <a:pPr>
              <a:defRPr/>
            </a:pPr>
            <a:r>
              <a:rPr lang="ru-RU" dirty="0">
                <a:solidFill>
                  <a:schemeClr val="bg1"/>
                </a:solidFill>
              </a:rPr>
              <a:t>2. в сервисе «Мои субсидии»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>
          <a:blip r:embed="rId2"/>
          <a:srcRect t="1691" r="61228"/>
          <a:stretch/>
        </p:blipFill>
        <p:spPr bwMode="auto">
          <a:xfrm>
            <a:off x="0" y="0"/>
            <a:ext cx="4807974" cy="6857999"/>
          </a:xfrm>
          <a:prstGeom prst="rect">
            <a:avLst/>
          </a:prstGeom>
        </p:spPr>
      </p:pic>
      <p:grpSp>
        <p:nvGrpSpPr>
          <p:cNvPr id="28" name="Группа 27"/>
          <p:cNvGrpSpPr/>
          <p:nvPr/>
        </p:nvGrpSpPr>
        <p:grpSpPr bwMode="auto">
          <a:xfrm>
            <a:off x="5956283" y="2565145"/>
            <a:ext cx="4604213" cy="1491028"/>
            <a:chOff x="13042594" y="2615015"/>
            <a:chExt cx="5190340" cy="2076019"/>
          </a:xfrm>
        </p:grpSpPr>
        <p:sp>
          <p:nvSpPr>
            <p:cNvPr id="49" name="Прямоугольник 48"/>
            <p:cNvSpPr/>
            <p:nvPr/>
          </p:nvSpPr>
          <p:spPr bwMode="auto">
            <a:xfrm>
              <a:off x="14730893" y="2615015"/>
              <a:ext cx="2064034" cy="899913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dirty="0"/>
                <a:t>от </a:t>
              </a:r>
              <a:r>
                <a:rPr lang="ru-RU" b="1" dirty="0">
                  <a:solidFill>
                    <a:srgbClr val="C00000"/>
                  </a:solidFill>
                </a:rPr>
                <a:t>100 тысяч </a:t>
              </a:r>
              <a:endParaRPr dirty="0"/>
            </a:p>
            <a:p>
              <a:pPr>
                <a:defRPr/>
              </a:pPr>
              <a:r>
                <a:rPr lang="ru-RU" dirty="0"/>
                <a:t>до </a:t>
              </a:r>
              <a:r>
                <a:rPr lang="ru-RU" b="1" dirty="0">
                  <a:solidFill>
                    <a:srgbClr val="C00000"/>
                  </a:solidFill>
                </a:rPr>
                <a:t>3 млн </a:t>
              </a:r>
              <a:r>
                <a:rPr lang="ru-RU" dirty="0"/>
                <a:t>рублей</a:t>
              </a:r>
              <a:endParaRPr dirty="0"/>
            </a:p>
          </p:txBody>
        </p:sp>
        <p:sp>
          <p:nvSpPr>
            <p:cNvPr id="50" name="Прямоугольник 49"/>
            <p:cNvSpPr/>
            <p:nvPr/>
          </p:nvSpPr>
          <p:spPr bwMode="auto">
            <a:xfrm>
              <a:off x="14730893" y="3524004"/>
              <a:ext cx="2031710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dirty="0"/>
                <a:t>от </a:t>
              </a:r>
              <a:r>
                <a:rPr lang="ru-RU" b="1" dirty="0">
                  <a:solidFill>
                    <a:srgbClr val="C00000"/>
                  </a:solidFill>
                </a:rPr>
                <a:t>3</a:t>
              </a:r>
              <a:r>
                <a:rPr lang="ru-RU" b="1" dirty="0"/>
                <a:t> </a:t>
              </a:r>
              <a:r>
                <a:rPr lang="ru-RU" dirty="0"/>
                <a:t>до </a:t>
              </a:r>
              <a:r>
                <a:rPr lang="ru-RU" b="1" dirty="0">
                  <a:solidFill>
                    <a:srgbClr val="C00000"/>
                  </a:solidFill>
                </a:rPr>
                <a:t>36</a:t>
              </a:r>
              <a:r>
                <a:rPr lang="ru-RU" dirty="0"/>
                <a:t> месяцев</a:t>
              </a:r>
              <a:endParaRPr dirty="0"/>
            </a:p>
          </p:txBody>
        </p:sp>
        <p:sp>
          <p:nvSpPr>
            <p:cNvPr id="51" name="Прямоугольник 50"/>
            <p:cNvSpPr/>
            <p:nvPr/>
          </p:nvSpPr>
          <p:spPr bwMode="auto">
            <a:xfrm>
              <a:off x="14730893" y="4321702"/>
              <a:ext cx="3502041" cy="36933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b="1" dirty="0">
                  <a:solidFill>
                    <a:srgbClr val="C00000"/>
                  </a:solidFill>
                </a:rPr>
                <a:t>2% годовых</a:t>
              </a:r>
              <a:endParaRPr dirty="0"/>
            </a:p>
          </p:txBody>
        </p:sp>
        <p:pic>
          <p:nvPicPr>
            <p:cNvPr id="52" name="Picture 6" descr="https://stomatologspb.ru/wp-content/uploads/ruble_PNG26.png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/>
          </p:blipFill>
          <p:spPr bwMode="auto">
            <a:xfrm>
              <a:off x="14146908" y="2758180"/>
              <a:ext cx="360000" cy="360000"/>
            </a:xfrm>
            <a:prstGeom prst="rect">
              <a:avLst/>
            </a:prstGeom>
            <a:noFill/>
          </p:spPr>
        </p:pic>
        <p:pic>
          <p:nvPicPr>
            <p:cNvPr id="53" name="Picture 4" descr="https://xn----8sbkdgnibjafxdci9g.xn--p1ai/wp-content/uploads/2019/12/srok-obuchenija.pn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/>
          </p:blipFill>
          <p:spPr bwMode="auto">
            <a:xfrm>
              <a:off x="14146908" y="3528670"/>
              <a:ext cx="360000" cy="360000"/>
            </a:xfrm>
            <a:prstGeom prst="rect">
              <a:avLst/>
            </a:prstGeom>
            <a:noFill/>
          </p:spPr>
        </p:pic>
        <p:pic>
          <p:nvPicPr>
            <p:cNvPr id="54" name="Picture 6" descr="https://xn--b1aqpp2b.xn----8sbg5beewf.xn--p1ai/images/9519f396-be5f-62ad-b139-a010fd802c7a.png"/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/>
          </p:blipFill>
          <p:spPr bwMode="auto">
            <a:xfrm>
              <a:off x="14119216" y="4279105"/>
              <a:ext cx="387692" cy="360000"/>
            </a:xfrm>
            <a:prstGeom prst="rect">
              <a:avLst/>
            </a:prstGeom>
            <a:noFill/>
          </p:spPr>
        </p:pic>
        <p:sp>
          <p:nvSpPr>
            <p:cNvPr id="55" name="Прямоугольник 54"/>
            <p:cNvSpPr/>
            <p:nvPr/>
          </p:nvSpPr>
          <p:spPr bwMode="auto">
            <a:xfrm>
              <a:off x="13042594" y="2768903"/>
              <a:ext cx="976549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b="1" dirty="0">
                  <a:solidFill>
                    <a:srgbClr val="562212"/>
                  </a:solidFill>
                </a:rPr>
                <a:t>СУММА</a:t>
              </a:r>
              <a:endParaRPr dirty="0"/>
            </a:p>
          </p:txBody>
        </p:sp>
        <p:sp>
          <p:nvSpPr>
            <p:cNvPr id="56" name="Прямоугольник 55"/>
            <p:cNvSpPr/>
            <p:nvPr/>
          </p:nvSpPr>
          <p:spPr bwMode="auto">
            <a:xfrm>
              <a:off x="13158811" y="3539393"/>
              <a:ext cx="715260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b="1" dirty="0">
                  <a:solidFill>
                    <a:srgbClr val="562212"/>
                  </a:solidFill>
                </a:rPr>
                <a:t>СРОК</a:t>
              </a:r>
              <a:endParaRPr dirty="0"/>
            </a:p>
          </p:txBody>
        </p:sp>
        <p:sp>
          <p:nvSpPr>
            <p:cNvPr id="57" name="Прямоугольник 56"/>
            <p:cNvSpPr/>
            <p:nvPr/>
          </p:nvSpPr>
          <p:spPr bwMode="auto">
            <a:xfrm>
              <a:off x="13042918" y="4289828"/>
              <a:ext cx="943272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b="1" dirty="0">
                  <a:solidFill>
                    <a:srgbClr val="562212"/>
                  </a:solidFill>
                </a:rPr>
                <a:t>СТАВКА</a:t>
              </a:r>
              <a:endParaRPr dirty="0"/>
            </a:p>
          </p:txBody>
        </p:sp>
      </p:grpSp>
      <p:sp>
        <p:nvSpPr>
          <p:cNvPr id="58" name="Прямоугольник 57"/>
          <p:cNvSpPr/>
          <p:nvPr/>
        </p:nvSpPr>
        <p:spPr bwMode="auto">
          <a:xfrm>
            <a:off x="5927179" y="522653"/>
            <a:ext cx="51903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rgbClr val="562212"/>
                </a:solidFill>
              </a:rPr>
              <a:t>МИКРОФИНАНСОВЫЙ ПРОДУКТ</a:t>
            </a:r>
            <a:endParaRPr dirty="0"/>
          </a:p>
          <a:p>
            <a:pPr algn="ctr">
              <a:defRPr/>
            </a:pPr>
            <a:r>
              <a:rPr lang="ru-RU" sz="2800" b="1" dirty="0">
                <a:solidFill>
                  <a:srgbClr val="562212"/>
                </a:solidFill>
              </a:rPr>
              <a:t>«СТАРТАП»</a:t>
            </a:r>
            <a:endParaRPr dirty="0"/>
          </a:p>
        </p:txBody>
      </p:sp>
      <p:sp>
        <p:nvSpPr>
          <p:cNvPr id="60" name="Скругленный прямоугольник 59"/>
          <p:cNvSpPr/>
          <p:nvPr/>
        </p:nvSpPr>
        <p:spPr bwMode="auto">
          <a:xfrm>
            <a:off x="5927179" y="440562"/>
            <a:ext cx="5190340" cy="836063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EB5C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63" name="Прямоугольник 62"/>
          <p:cNvSpPr/>
          <p:nvPr/>
        </p:nvSpPr>
        <p:spPr bwMode="auto">
          <a:xfrm>
            <a:off x="6672670" y="1495829"/>
            <a:ext cx="53046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0485" marR="43307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600" b="1" spc="-15" dirty="0">
                <a:solidFill>
                  <a:srgbClr val="C79363"/>
                </a:solidFill>
                <a:cs typeface="Calibri"/>
              </a:rPr>
              <a:t>Для субъектов МСП, зарегистрированных и действующих до даты подачи заявки не более </a:t>
            </a:r>
            <a:endParaRPr lang="en-US" sz="1600" b="1" spc="-15" dirty="0">
              <a:solidFill>
                <a:srgbClr val="C79363"/>
              </a:solidFill>
              <a:cs typeface="Calibri"/>
            </a:endParaRPr>
          </a:p>
          <a:p>
            <a:pPr marL="70485" marR="43307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600" b="1" spc="-15" dirty="0">
                <a:solidFill>
                  <a:srgbClr val="E04D39"/>
                </a:solidFill>
                <a:cs typeface="Calibri"/>
              </a:rPr>
              <a:t>23 месяцев</a:t>
            </a:r>
            <a:endParaRPr dirty="0"/>
          </a:p>
        </p:txBody>
      </p:sp>
      <p:sp>
        <p:nvSpPr>
          <p:cNvPr id="64" name="Кольцо 63"/>
          <p:cNvSpPr/>
          <p:nvPr/>
        </p:nvSpPr>
        <p:spPr bwMode="auto">
          <a:xfrm>
            <a:off x="6073279" y="1612717"/>
            <a:ext cx="315294" cy="315294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2400" b="0" i="0" u="none" strike="noStrike" cap="none" spc="0" dirty="0">
              <a:ln>
                <a:noFill/>
              </a:ln>
              <a:solidFill>
                <a:prstClr val="white"/>
              </a:solidFill>
              <a:latin typeface="Calibri"/>
              <a:ea typeface="Arial"/>
              <a:cs typeface="Arial"/>
            </a:endParaRPr>
          </a:p>
        </p:txBody>
      </p:sp>
      <p:cxnSp>
        <p:nvCxnSpPr>
          <p:cNvPr id="65" name="Прямая соединительная линия 64"/>
          <p:cNvCxnSpPr>
            <a:cxnSpLocks/>
          </p:cNvCxnSpPr>
          <p:nvPr/>
        </p:nvCxnSpPr>
        <p:spPr bwMode="auto">
          <a:xfrm>
            <a:off x="5997129" y="2380957"/>
            <a:ext cx="5108649" cy="0"/>
          </a:xfrm>
          <a:prstGeom prst="line">
            <a:avLst/>
          </a:prstGeom>
          <a:ln w="38100">
            <a:solidFill>
              <a:srgbClr val="C7936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>
            <a:cxnSpLocks/>
          </p:cNvCxnSpPr>
          <p:nvPr/>
        </p:nvCxnSpPr>
        <p:spPr bwMode="auto">
          <a:xfrm>
            <a:off x="6097041" y="4293096"/>
            <a:ext cx="3327867" cy="0"/>
          </a:xfrm>
          <a:prstGeom prst="line">
            <a:avLst/>
          </a:prstGeom>
          <a:ln w="38100">
            <a:solidFill>
              <a:srgbClr val="C7936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Скругленный прямоугольник 28"/>
          <p:cNvSpPr/>
          <p:nvPr/>
        </p:nvSpPr>
        <p:spPr bwMode="auto">
          <a:xfrm>
            <a:off x="5919496" y="440562"/>
            <a:ext cx="5190340" cy="836063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EB5C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9600FE-0689-CE95-79B5-5B27101C7F78}"/>
              </a:ext>
            </a:extLst>
          </p:cNvPr>
          <p:cNvSpPr txBox="1"/>
          <p:nvPr/>
        </p:nvSpPr>
        <p:spPr>
          <a:xfrm>
            <a:off x="136406" y="1191489"/>
            <a:ext cx="60945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bg1"/>
                </a:solidFill>
              </a:rPr>
              <a:t>Подать заявку</a:t>
            </a:r>
          </a:p>
          <a:p>
            <a:pPr>
              <a:defRPr/>
            </a:pPr>
            <a:r>
              <a:rPr lang="ru-RU" dirty="0">
                <a:solidFill>
                  <a:schemeClr val="bg1"/>
                </a:solidFill>
              </a:rPr>
              <a:t>1. на Цифровой платформе МСП.РФ</a:t>
            </a:r>
          </a:p>
          <a:p>
            <a:pPr>
              <a:defRPr/>
            </a:pPr>
            <a:r>
              <a:rPr lang="ru-RU" dirty="0">
                <a:solidFill>
                  <a:schemeClr val="bg1"/>
                </a:solidFill>
              </a:rPr>
              <a:t>2. в сервисе «Мои субсидии»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>
          <a:blip r:embed="rId2"/>
          <a:srcRect t="1691" r="61228"/>
          <a:stretch/>
        </p:blipFill>
        <p:spPr bwMode="auto">
          <a:xfrm>
            <a:off x="0" y="0"/>
            <a:ext cx="4807974" cy="6857999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 bwMode="auto">
          <a:xfrm>
            <a:off x="6767381" y="1348532"/>
            <a:ext cx="37351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C79363"/>
                </a:solidFill>
              </a:rPr>
              <a:t>Для экспортёров, у которых в 2023 и 2024 году были заключены экспортные контракты </a:t>
            </a:r>
            <a:endParaRPr dirty="0"/>
          </a:p>
        </p:txBody>
      </p:sp>
      <p:sp>
        <p:nvSpPr>
          <p:cNvPr id="33" name="Кольцо 32"/>
          <p:cNvSpPr/>
          <p:nvPr/>
        </p:nvSpPr>
        <p:spPr bwMode="auto">
          <a:xfrm>
            <a:off x="6078819" y="1602533"/>
            <a:ext cx="315294" cy="315294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2400" b="0" i="0" u="none" strike="noStrike" cap="none" spc="0" dirty="0">
              <a:ln>
                <a:noFill/>
              </a:ln>
              <a:solidFill>
                <a:prstClr val="white"/>
              </a:solidFill>
              <a:latin typeface="Calibri"/>
              <a:ea typeface="Arial"/>
              <a:cs typeface="Arial"/>
            </a:endParaRPr>
          </a:p>
        </p:txBody>
      </p:sp>
      <p:cxnSp>
        <p:nvCxnSpPr>
          <p:cNvPr id="34" name="Прямая соединительная линия 33"/>
          <p:cNvCxnSpPr>
            <a:cxnSpLocks/>
          </p:cNvCxnSpPr>
          <p:nvPr/>
        </p:nvCxnSpPr>
        <p:spPr bwMode="auto">
          <a:xfrm>
            <a:off x="6002669" y="2331012"/>
            <a:ext cx="5108649" cy="0"/>
          </a:xfrm>
          <a:prstGeom prst="line">
            <a:avLst/>
          </a:prstGeom>
          <a:ln w="38100">
            <a:solidFill>
              <a:srgbClr val="C7936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 bwMode="auto">
          <a:xfrm>
            <a:off x="5932719" y="512469"/>
            <a:ext cx="51903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rgbClr val="562212"/>
                </a:solidFill>
              </a:rPr>
              <a:t>МИКРОФИНАНСОВЫЙ ПРОДУКТ</a:t>
            </a:r>
            <a:endParaRPr dirty="0"/>
          </a:p>
          <a:p>
            <a:pPr algn="ctr">
              <a:defRPr/>
            </a:pPr>
            <a:r>
              <a:rPr lang="ru-RU" sz="2800" b="1" dirty="0">
                <a:solidFill>
                  <a:srgbClr val="562212"/>
                </a:solidFill>
              </a:rPr>
              <a:t>«РАЗВИТИЕ ЭКСПОРТА 2024»</a:t>
            </a:r>
            <a:endParaRPr dirty="0"/>
          </a:p>
        </p:txBody>
      </p:sp>
      <p:sp>
        <p:nvSpPr>
          <p:cNvPr id="39" name="Скругленный прямоугольник 38"/>
          <p:cNvSpPr/>
          <p:nvPr/>
        </p:nvSpPr>
        <p:spPr bwMode="auto">
          <a:xfrm>
            <a:off x="5932719" y="430379"/>
            <a:ext cx="5190340" cy="836063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EB5C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6324604" y="2322962"/>
            <a:ext cx="18785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/>
              <a:t>от </a:t>
            </a:r>
            <a:r>
              <a:rPr lang="ru-RU" sz="1400" b="1" dirty="0">
                <a:solidFill>
                  <a:srgbClr val="C00000"/>
                </a:solidFill>
              </a:rPr>
              <a:t>300 тысяч </a:t>
            </a:r>
            <a:endParaRPr sz="1400" dirty="0"/>
          </a:p>
          <a:p>
            <a:pPr>
              <a:defRPr/>
            </a:pPr>
            <a:r>
              <a:rPr lang="ru-RU" sz="1400" dirty="0"/>
              <a:t>до </a:t>
            </a:r>
            <a:r>
              <a:rPr lang="ru-RU" sz="1400" b="1" dirty="0">
                <a:solidFill>
                  <a:srgbClr val="C00000"/>
                </a:solidFill>
              </a:rPr>
              <a:t>5 млн </a:t>
            </a:r>
            <a:r>
              <a:rPr lang="ru-RU" sz="1400" dirty="0"/>
              <a:t>рублей</a:t>
            </a:r>
            <a:endParaRPr sz="1400" dirty="0"/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6301645" y="2922907"/>
            <a:ext cx="16241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dirty="0"/>
              <a:t>от </a:t>
            </a:r>
            <a:r>
              <a:rPr lang="ru-RU" sz="1400" b="1" dirty="0">
                <a:solidFill>
                  <a:srgbClr val="C00000"/>
                </a:solidFill>
              </a:rPr>
              <a:t>3</a:t>
            </a:r>
            <a:r>
              <a:rPr lang="ru-RU" sz="1400" b="1" dirty="0"/>
              <a:t> </a:t>
            </a:r>
            <a:r>
              <a:rPr lang="ru-RU" sz="1400" dirty="0"/>
              <a:t>до </a:t>
            </a:r>
            <a:r>
              <a:rPr lang="ru-RU" sz="1400" b="1" dirty="0">
                <a:solidFill>
                  <a:srgbClr val="C00000"/>
                </a:solidFill>
              </a:rPr>
              <a:t>36</a:t>
            </a:r>
            <a:r>
              <a:rPr lang="ru-RU" sz="1400" dirty="0"/>
              <a:t> месяцев</a:t>
            </a:r>
            <a:endParaRPr sz="1400" dirty="0"/>
          </a:p>
        </p:txBody>
      </p:sp>
      <p:pic>
        <p:nvPicPr>
          <p:cNvPr id="25" name="Picture 6" descr="https://stomatologspb.ru/wp-content/uploads/ruble_PNG26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5822669" y="2377079"/>
            <a:ext cx="360000" cy="360000"/>
          </a:xfrm>
          <a:prstGeom prst="rect">
            <a:avLst/>
          </a:prstGeom>
          <a:noFill/>
        </p:spPr>
      </p:pic>
      <p:pic>
        <p:nvPicPr>
          <p:cNvPr id="26" name="Picture 4" descr="https://xn----8sbkdgnibjafxdci9g.xn--p1ai/wp-content/uploads/2019/12/srok-obuchenija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5822669" y="2838281"/>
            <a:ext cx="360000" cy="360000"/>
          </a:xfrm>
          <a:prstGeom prst="rect">
            <a:avLst/>
          </a:prstGeom>
          <a:noFill/>
        </p:spPr>
      </p:pic>
      <p:pic>
        <p:nvPicPr>
          <p:cNvPr id="27" name="Picture 6" descr="https://xn--b1aqpp2b.xn----8sbg5beewf.xn--p1ai/images/9519f396-be5f-62ad-b139-a010fd802c7a.png"/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5848774" y="3333380"/>
            <a:ext cx="387692" cy="360000"/>
          </a:xfrm>
          <a:prstGeom prst="rect">
            <a:avLst/>
          </a:prstGeom>
          <a:noFill/>
        </p:spPr>
      </p:pic>
      <p:sp>
        <p:nvSpPr>
          <p:cNvPr id="28" name="Прямоугольник 27"/>
          <p:cNvSpPr/>
          <p:nvPr/>
        </p:nvSpPr>
        <p:spPr bwMode="auto">
          <a:xfrm>
            <a:off x="4998403" y="2376081"/>
            <a:ext cx="8899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562212"/>
                </a:solidFill>
              </a:rPr>
              <a:t>СУММА</a:t>
            </a:r>
            <a:endParaRPr dirty="0"/>
          </a:p>
        </p:txBody>
      </p:sp>
      <p:sp>
        <p:nvSpPr>
          <p:cNvPr id="29" name="Прямоугольник 28"/>
          <p:cNvSpPr/>
          <p:nvPr/>
        </p:nvSpPr>
        <p:spPr bwMode="auto">
          <a:xfrm>
            <a:off x="5026642" y="2853794"/>
            <a:ext cx="6575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562212"/>
                </a:solidFill>
              </a:rPr>
              <a:t>СРОК</a:t>
            </a:r>
            <a:endParaRPr dirty="0"/>
          </a:p>
        </p:txBody>
      </p:sp>
      <p:sp>
        <p:nvSpPr>
          <p:cNvPr id="30" name="Прямоугольник 29"/>
          <p:cNvSpPr/>
          <p:nvPr/>
        </p:nvSpPr>
        <p:spPr bwMode="auto">
          <a:xfrm>
            <a:off x="5006137" y="3331507"/>
            <a:ext cx="8616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562212"/>
                </a:solidFill>
              </a:rPr>
              <a:t>СТАВКА</a:t>
            </a:r>
            <a:endParaRPr dirty="0"/>
          </a:p>
        </p:txBody>
      </p:sp>
      <p:sp>
        <p:nvSpPr>
          <p:cNvPr id="31" name="Прямоугольник 30"/>
          <p:cNvSpPr/>
          <p:nvPr/>
        </p:nvSpPr>
        <p:spPr bwMode="auto">
          <a:xfrm>
            <a:off x="6310722" y="3164310"/>
            <a:ext cx="19864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dirty="0"/>
              <a:t>при сумме контрактов: </a:t>
            </a:r>
            <a:endParaRPr sz="1400" dirty="0"/>
          </a:p>
        </p:txBody>
      </p:sp>
      <p:sp>
        <p:nvSpPr>
          <p:cNvPr id="35" name="Прямоугольник 34"/>
          <p:cNvSpPr/>
          <p:nvPr/>
        </p:nvSpPr>
        <p:spPr bwMode="auto">
          <a:xfrm>
            <a:off x="6294211" y="3398130"/>
            <a:ext cx="25218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/>
              <a:buChar char="•"/>
              <a:defRPr/>
            </a:pPr>
            <a:r>
              <a:rPr lang="ru-RU" sz="1400" dirty="0"/>
              <a:t>от </a:t>
            </a:r>
            <a:r>
              <a:rPr lang="en-US" sz="1400" b="1" dirty="0">
                <a:solidFill>
                  <a:srgbClr val="C00000"/>
                </a:solidFill>
              </a:rPr>
              <a:t>500 000</a:t>
            </a:r>
            <a:r>
              <a:rPr lang="ru-RU" sz="1400" b="1" dirty="0">
                <a:solidFill>
                  <a:srgbClr val="C00000"/>
                </a:solidFill>
              </a:rPr>
              <a:t> </a:t>
            </a:r>
            <a:r>
              <a:rPr lang="ru-RU" sz="1400" dirty="0"/>
              <a:t>долларов США </a:t>
            </a:r>
            <a:endParaRPr sz="1400" dirty="0"/>
          </a:p>
        </p:txBody>
      </p:sp>
      <p:sp>
        <p:nvSpPr>
          <p:cNvPr id="37" name="Прямоугольник 36"/>
          <p:cNvSpPr/>
          <p:nvPr/>
        </p:nvSpPr>
        <p:spPr bwMode="auto">
          <a:xfrm>
            <a:off x="6289500" y="3657009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/>
              <a:buChar char="•"/>
              <a:defRPr/>
            </a:pPr>
            <a:r>
              <a:rPr lang="ru-RU" sz="1400" dirty="0"/>
              <a:t>от </a:t>
            </a:r>
            <a:r>
              <a:rPr lang="en-US" sz="1400" b="1" dirty="0">
                <a:solidFill>
                  <a:srgbClr val="C00000"/>
                </a:solidFill>
              </a:rPr>
              <a:t>1</a:t>
            </a:r>
            <a:r>
              <a:rPr lang="ru-RU" sz="1400" b="1" dirty="0">
                <a:solidFill>
                  <a:srgbClr val="C00000"/>
                </a:solidFill>
              </a:rPr>
              <a:t>00 000 </a:t>
            </a:r>
            <a:r>
              <a:rPr lang="ru-RU" sz="1400" dirty="0"/>
              <a:t>долларов США </a:t>
            </a:r>
            <a:endParaRPr sz="1400" dirty="0"/>
          </a:p>
          <a:p>
            <a:pPr>
              <a:defRPr/>
            </a:pPr>
            <a:r>
              <a:rPr lang="ru-RU" sz="1400" dirty="0"/>
              <a:t>до </a:t>
            </a:r>
            <a:r>
              <a:rPr lang="en-US" sz="1400" dirty="0"/>
              <a:t>4</a:t>
            </a:r>
            <a:r>
              <a:rPr lang="ru-RU" sz="1400" dirty="0"/>
              <a:t>99 000 долларов США </a:t>
            </a:r>
            <a:endParaRPr sz="1400" dirty="0"/>
          </a:p>
        </p:txBody>
      </p:sp>
      <p:sp>
        <p:nvSpPr>
          <p:cNvPr id="42" name="Прямоугольник 41"/>
          <p:cNvSpPr/>
          <p:nvPr/>
        </p:nvSpPr>
        <p:spPr bwMode="auto">
          <a:xfrm>
            <a:off x="6282537" y="4172178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/>
              <a:buChar char="•"/>
              <a:defRPr/>
            </a:pPr>
            <a:r>
              <a:rPr lang="ru-RU" sz="1400" dirty="0"/>
              <a:t>от </a:t>
            </a:r>
            <a:r>
              <a:rPr lang="ru-RU" sz="1400" b="1" dirty="0">
                <a:solidFill>
                  <a:srgbClr val="C00000"/>
                </a:solidFill>
              </a:rPr>
              <a:t>10 000 </a:t>
            </a:r>
            <a:r>
              <a:rPr lang="ru-RU" sz="1400" dirty="0"/>
              <a:t>долларов США </a:t>
            </a:r>
            <a:endParaRPr sz="1400" dirty="0"/>
          </a:p>
          <a:p>
            <a:pPr>
              <a:defRPr/>
            </a:pPr>
            <a:r>
              <a:rPr lang="ru-RU" sz="1400" dirty="0"/>
              <a:t>до 99 000 долларов США </a:t>
            </a:r>
            <a:endParaRPr sz="1400" dirty="0"/>
          </a:p>
        </p:txBody>
      </p:sp>
      <p:sp>
        <p:nvSpPr>
          <p:cNvPr id="43" name="Прямоугольник 42"/>
          <p:cNvSpPr/>
          <p:nvPr/>
        </p:nvSpPr>
        <p:spPr bwMode="auto">
          <a:xfrm>
            <a:off x="6269047" y="4646500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/>
              <a:buChar char="•"/>
              <a:defRPr/>
            </a:pPr>
            <a:r>
              <a:rPr lang="ru-RU" sz="1400" dirty="0"/>
              <a:t>менее </a:t>
            </a:r>
            <a:r>
              <a:rPr lang="ru-RU" sz="1400" b="1" dirty="0">
                <a:solidFill>
                  <a:srgbClr val="C00000"/>
                </a:solidFill>
              </a:rPr>
              <a:t>10 000 </a:t>
            </a:r>
            <a:r>
              <a:rPr lang="ru-RU" sz="1400" dirty="0"/>
              <a:t>долларов США </a:t>
            </a:r>
            <a:endParaRPr sz="1400" dirty="0"/>
          </a:p>
        </p:txBody>
      </p:sp>
      <p:sp>
        <p:nvSpPr>
          <p:cNvPr id="45" name="Прямоугольник 44"/>
          <p:cNvSpPr/>
          <p:nvPr/>
        </p:nvSpPr>
        <p:spPr bwMode="auto">
          <a:xfrm>
            <a:off x="9031106" y="3793672"/>
            <a:ext cx="12362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C00000"/>
                </a:solidFill>
              </a:rPr>
              <a:t>– 1% годовых</a:t>
            </a:r>
            <a:endParaRPr sz="1400" dirty="0"/>
          </a:p>
        </p:txBody>
      </p:sp>
      <p:sp>
        <p:nvSpPr>
          <p:cNvPr id="46" name="Прямоугольник 45"/>
          <p:cNvSpPr/>
          <p:nvPr/>
        </p:nvSpPr>
        <p:spPr bwMode="auto">
          <a:xfrm>
            <a:off x="9014652" y="4245091"/>
            <a:ext cx="12362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C00000"/>
                </a:solidFill>
              </a:rPr>
              <a:t>– 3% годовых</a:t>
            </a:r>
            <a:endParaRPr sz="1400" dirty="0"/>
          </a:p>
        </p:txBody>
      </p:sp>
      <p:sp>
        <p:nvSpPr>
          <p:cNvPr id="47" name="Прямоугольник 46"/>
          <p:cNvSpPr/>
          <p:nvPr/>
        </p:nvSpPr>
        <p:spPr bwMode="auto">
          <a:xfrm>
            <a:off x="9014652" y="4638122"/>
            <a:ext cx="29548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C00000"/>
                </a:solidFill>
              </a:rPr>
              <a:t>– 5,5% годовых</a:t>
            </a:r>
            <a:r>
              <a:rPr lang="ru-RU" sz="1200" b="1" dirty="0">
                <a:solidFill>
                  <a:srgbClr val="C00000"/>
                </a:solidFill>
              </a:rPr>
              <a:t> </a:t>
            </a:r>
            <a:endParaRPr dirty="0"/>
          </a:p>
        </p:txBody>
      </p:sp>
      <p:sp>
        <p:nvSpPr>
          <p:cNvPr id="48" name="Прямоугольник 47"/>
          <p:cNvSpPr/>
          <p:nvPr/>
        </p:nvSpPr>
        <p:spPr bwMode="auto">
          <a:xfrm>
            <a:off x="9056269" y="3373681"/>
            <a:ext cx="13740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C00000"/>
                </a:solidFill>
              </a:rPr>
              <a:t>– 0,1% годовых</a:t>
            </a:r>
            <a:endParaRPr sz="1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6460DF-1415-0F72-C4DB-8D5B3349D5A4}"/>
              </a:ext>
            </a:extLst>
          </p:cNvPr>
          <p:cNvSpPr txBox="1"/>
          <p:nvPr/>
        </p:nvSpPr>
        <p:spPr>
          <a:xfrm>
            <a:off x="90363" y="1183179"/>
            <a:ext cx="619217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bg1"/>
                </a:solidFill>
              </a:rPr>
              <a:t>Подать заявку</a:t>
            </a:r>
          </a:p>
          <a:p>
            <a:pPr>
              <a:defRPr/>
            </a:pPr>
            <a:r>
              <a:rPr lang="ru-RU" dirty="0">
                <a:solidFill>
                  <a:schemeClr val="bg1"/>
                </a:solidFill>
              </a:rPr>
              <a:t>1. на Цифровой платформе МСП.РФ</a:t>
            </a:r>
          </a:p>
          <a:p>
            <a:pPr>
              <a:defRPr/>
            </a:pPr>
            <a:r>
              <a:rPr lang="ru-RU" dirty="0">
                <a:solidFill>
                  <a:schemeClr val="bg1"/>
                </a:solidFill>
              </a:rPr>
              <a:t>2. в сервисе «Мои субсидии»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8355332" y="3299522"/>
            <a:ext cx="18227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/>
              <a:t>от </a:t>
            </a:r>
            <a:r>
              <a:rPr lang="ru-RU" b="1" dirty="0">
                <a:solidFill>
                  <a:srgbClr val="C00000"/>
                </a:solidFill>
              </a:rPr>
              <a:t>300 тысяч </a:t>
            </a:r>
            <a:endParaRPr dirty="0"/>
          </a:p>
          <a:p>
            <a:pPr>
              <a:defRPr/>
            </a:pPr>
            <a:r>
              <a:rPr lang="ru-RU" dirty="0"/>
              <a:t>до </a:t>
            </a:r>
            <a:r>
              <a:rPr lang="ru-RU" b="1" dirty="0">
                <a:solidFill>
                  <a:srgbClr val="C00000"/>
                </a:solidFill>
              </a:rPr>
              <a:t>5 млн </a:t>
            </a:r>
            <a:r>
              <a:rPr lang="ru-RU" dirty="0"/>
              <a:t>рублей</a:t>
            </a:r>
            <a:endParaRPr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355332" y="4151131"/>
            <a:ext cx="20317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/>
              <a:t>от </a:t>
            </a:r>
            <a:r>
              <a:rPr lang="ru-RU" b="1" dirty="0">
                <a:solidFill>
                  <a:srgbClr val="C00000"/>
                </a:solidFill>
              </a:rPr>
              <a:t>3</a:t>
            </a:r>
            <a:r>
              <a:rPr lang="ru-RU" b="1" dirty="0"/>
              <a:t> </a:t>
            </a:r>
            <a:r>
              <a:rPr lang="ru-RU" dirty="0"/>
              <a:t>до </a:t>
            </a:r>
            <a:r>
              <a:rPr lang="ru-RU" b="1" dirty="0">
                <a:solidFill>
                  <a:srgbClr val="C00000"/>
                </a:solidFill>
              </a:rPr>
              <a:t>36</a:t>
            </a:r>
            <a:r>
              <a:rPr lang="ru-RU" dirty="0"/>
              <a:t> месяцев</a:t>
            </a:r>
            <a:endParaRPr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355332" y="4751497"/>
            <a:ext cx="38366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C00000"/>
                </a:solidFill>
              </a:rPr>
              <a:t>4,5 % годовых</a:t>
            </a:r>
            <a:endParaRPr dirty="0"/>
          </a:p>
        </p:txBody>
      </p:sp>
      <p:pic>
        <p:nvPicPr>
          <p:cNvPr id="17" name="Picture 6" descr="https://stomatologspb.ru/wp-content/uploads/ruble_PNG26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7771346" y="3442687"/>
            <a:ext cx="360000" cy="360000"/>
          </a:xfrm>
          <a:prstGeom prst="rect">
            <a:avLst/>
          </a:prstGeom>
          <a:noFill/>
        </p:spPr>
      </p:pic>
      <p:pic>
        <p:nvPicPr>
          <p:cNvPr id="18" name="Picture 4" descr="https://xn----8sbkdgnibjafxdci9g.xn--p1ai/wp-content/uploads/2019/12/srok-obuchenija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7771346" y="4155797"/>
            <a:ext cx="360000" cy="360000"/>
          </a:xfrm>
          <a:prstGeom prst="rect">
            <a:avLst/>
          </a:prstGeom>
          <a:noFill/>
        </p:spPr>
      </p:pic>
      <p:pic>
        <p:nvPicPr>
          <p:cNvPr id="19" name="Picture 6" descr="https://xn--b1aqpp2b.xn----8sbg5beewf.xn--p1ai/images/9519f396-be5f-62ad-b139-a010fd802c7a.png"/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7787708" y="4811731"/>
            <a:ext cx="387692" cy="360000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 bwMode="auto">
          <a:xfrm>
            <a:off x="6667033" y="3453410"/>
            <a:ext cx="8899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562212"/>
                </a:solidFill>
              </a:rPr>
              <a:t>СУММА</a:t>
            </a:r>
            <a:endParaRPr dirty="0"/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6783250" y="4166520"/>
            <a:ext cx="6575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562212"/>
                </a:solidFill>
              </a:rPr>
              <a:t>СРОК</a:t>
            </a:r>
            <a:endParaRPr dirty="0"/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6695374" y="4853929"/>
            <a:ext cx="8616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562212"/>
                </a:solidFill>
              </a:rPr>
              <a:t>СТАВКА</a:t>
            </a:r>
            <a:endParaRPr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rcRect t="1691" r="61228"/>
          <a:stretch/>
        </p:blipFill>
        <p:spPr bwMode="auto">
          <a:xfrm>
            <a:off x="0" y="0"/>
            <a:ext cx="4807974" cy="6857999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 bwMode="auto">
          <a:xfrm>
            <a:off x="6767380" y="1348532"/>
            <a:ext cx="475405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rgbClr val="562212"/>
                </a:solidFill>
                <a:latin typeface="Arial"/>
                <a:cs typeface="Arial"/>
              </a:rPr>
              <a:t>Для управляющих компаний индустриальных (промышленных) парков и/или резидентов индустриальных  (промышленных) парков, являющихся субъектами МСП, заключивших с </a:t>
            </a:r>
            <a:r>
              <a:rPr lang="ru-RU" sz="1400" b="1" dirty="0">
                <a:solidFill>
                  <a:srgbClr val="E04D39"/>
                </a:solidFill>
                <a:latin typeface="Arial"/>
                <a:cs typeface="Arial"/>
              </a:rPr>
              <a:t>Министерством экономики Республики Татарстан </a:t>
            </a:r>
            <a:r>
              <a:rPr lang="ru-RU" sz="1400" dirty="0">
                <a:solidFill>
                  <a:srgbClr val="562212"/>
                </a:solidFill>
                <a:latin typeface="Arial"/>
                <a:cs typeface="Arial"/>
              </a:rPr>
              <a:t>соглашение  об осуществлении деятельности на территории индустриальных (промышленных) парков</a:t>
            </a:r>
            <a:endParaRPr dirty="0"/>
          </a:p>
        </p:txBody>
      </p:sp>
      <p:sp>
        <p:nvSpPr>
          <p:cNvPr id="28" name="Кольцо 27"/>
          <p:cNvSpPr/>
          <p:nvPr/>
        </p:nvSpPr>
        <p:spPr bwMode="auto">
          <a:xfrm>
            <a:off x="6078819" y="1602533"/>
            <a:ext cx="315294" cy="315294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2400" b="0" i="0" u="none" strike="noStrike" cap="none" spc="0" dirty="0">
              <a:ln>
                <a:noFill/>
              </a:ln>
              <a:solidFill>
                <a:prstClr val="white"/>
              </a:solidFill>
              <a:latin typeface="Calibri"/>
              <a:ea typeface="Arial"/>
              <a:cs typeface="Arial"/>
            </a:endParaRPr>
          </a:p>
        </p:txBody>
      </p:sp>
      <p:cxnSp>
        <p:nvCxnSpPr>
          <p:cNvPr id="29" name="Прямая соединительная линия 28"/>
          <p:cNvCxnSpPr>
            <a:cxnSpLocks/>
          </p:cNvCxnSpPr>
          <p:nvPr/>
        </p:nvCxnSpPr>
        <p:spPr bwMode="auto">
          <a:xfrm>
            <a:off x="6002669" y="3050038"/>
            <a:ext cx="5362017" cy="0"/>
          </a:xfrm>
          <a:prstGeom prst="line">
            <a:avLst/>
          </a:prstGeom>
          <a:ln w="38100">
            <a:solidFill>
              <a:srgbClr val="C7936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 bwMode="auto">
          <a:xfrm>
            <a:off x="5932719" y="512469"/>
            <a:ext cx="51903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rgbClr val="562212"/>
                </a:solidFill>
              </a:rPr>
              <a:t>МИКРОФИНАНСОВЫЙ ПРОДУКТ</a:t>
            </a:r>
            <a:endParaRPr dirty="0"/>
          </a:p>
          <a:p>
            <a:pPr algn="ctr">
              <a:defRPr/>
            </a:pPr>
            <a:r>
              <a:rPr lang="ru-RU" sz="2800" b="1" dirty="0">
                <a:solidFill>
                  <a:srgbClr val="562212"/>
                </a:solidFill>
              </a:rPr>
              <a:t>«ПРОМПАРКИ»</a:t>
            </a:r>
            <a:endParaRPr dirty="0"/>
          </a:p>
        </p:txBody>
      </p:sp>
      <p:sp>
        <p:nvSpPr>
          <p:cNvPr id="33" name="Скругленный прямоугольник 32"/>
          <p:cNvSpPr/>
          <p:nvPr/>
        </p:nvSpPr>
        <p:spPr bwMode="auto">
          <a:xfrm>
            <a:off x="5932719" y="430379"/>
            <a:ext cx="5190340" cy="836063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EB5C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203DA5-AE86-DCAF-49A1-72B3645B0BD9}"/>
              </a:ext>
            </a:extLst>
          </p:cNvPr>
          <p:cNvSpPr txBox="1"/>
          <p:nvPr/>
        </p:nvSpPr>
        <p:spPr>
          <a:xfrm>
            <a:off x="203321" y="1190744"/>
            <a:ext cx="60945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bg1"/>
                </a:solidFill>
              </a:rPr>
              <a:t>Подать заявку</a:t>
            </a:r>
          </a:p>
          <a:p>
            <a:pPr>
              <a:defRPr/>
            </a:pPr>
            <a:r>
              <a:rPr lang="ru-RU" dirty="0">
                <a:solidFill>
                  <a:schemeClr val="bg1"/>
                </a:solidFill>
              </a:rPr>
              <a:t>1. на Цифровой платформе МСП.РФ</a:t>
            </a:r>
          </a:p>
          <a:p>
            <a:pPr>
              <a:defRPr/>
            </a:pPr>
            <a:r>
              <a:rPr lang="ru-RU" dirty="0">
                <a:solidFill>
                  <a:schemeClr val="bg1"/>
                </a:solidFill>
              </a:rPr>
              <a:t>2. в сервисе «Мои субсидии»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auto">
          <a:xfrm>
            <a:off x="8120582" y="2829285"/>
            <a:ext cx="18227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/>
              <a:t>от </a:t>
            </a:r>
            <a:r>
              <a:rPr lang="ru-RU" b="1">
                <a:solidFill>
                  <a:srgbClr val="C00000"/>
                </a:solidFill>
              </a:rPr>
              <a:t>100 тысяч </a:t>
            </a:r>
            <a:endParaRPr/>
          </a:p>
          <a:p>
            <a:pPr>
              <a:defRPr/>
            </a:pPr>
            <a:r>
              <a:rPr lang="ru-RU"/>
              <a:t>до </a:t>
            </a:r>
            <a:r>
              <a:rPr lang="ru-RU" b="1">
                <a:solidFill>
                  <a:srgbClr val="C00000"/>
                </a:solidFill>
              </a:rPr>
              <a:t>5 млн </a:t>
            </a:r>
            <a:r>
              <a:rPr lang="ru-RU"/>
              <a:t>рублей</a:t>
            </a:r>
            <a:endParaRPr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120582" y="3680894"/>
            <a:ext cx="20317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/>
              <a:t>от </a:t>
            </a:r>
            <a:r>
              <a:rPr lang="ru-RU" b="1">
                <a:solidFill>
                  <a:srgbClr val="C00000"/>
                </a:solidFill>
              </a:rPr>
              <a:t>3</a:t>
            </a:r>
            <a:r>
              <a:rPr lang="ru-RU" b="1"/>
              <a:t> </a:t>
            </a:r>
            <a:r>
              <a:rPr lang="ru-RU"/>
              <a:t>до </a:t>
            </a:r>
            <a:r>
              <a:rPr lang="ru-RU" b="1">
                <a:solidFill>
                  <a:srgbClr val="C00000"/>
                </a:solidFill>
              </a:rPr>
              <a:t>36</a:t>
            </a:r>
            <a:r>
              <a:rPr lang="ru-RU"/>
              <a:t> месяцев</a:t>
            </a:r>
            <a:endParaRPr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120582" y="4277116"/>
            <a:ext cx="38366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C00000"/>
                </a:solidFill>
              </a:rPr>
              <a:t>4,5 % годовых</a:t>
            </a:r>
            <a:endParaRPr dirty="0"/>
          </a:p>
        </p:txBody>
      </p:sp>
      <p:pic>
        <p:nvPicPr>
          <p:cNvPr id="16" name="Picture 6" descr="https://stomatologspb.ru/wp-content/uploads/ruble_PNG26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7536597" y="2972450"/>
            <a:ext cx="360000" cy="360000"/>
          </a:xfrm>
          <a:prstGeom prst="rect">
            <a:avLst/>
          </a:prstGeom>
          <a:noFill/>
        </p:spPr>
      </p:pic>
      <p:pic>
        <p:nvPicPr>
          <p:cNvPr id="17" name="Picture 4" descr="https://xn----8sbkdgnibjafxdci9g.xn--p1ai/wp-content/uploads/2019/12/srok-obuchenija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7536597" y="3685560"/>
            <a:ext cx="360000" cy="360000"/>
          </a:xfrm>
          <a:prstGeom prst="rect">
            <a:avLst/>
          </a:prstGeom>
          <a:noFill/>
        </p:spPr>
      </p:pic>
      <p:pic>
        <p:nvPicPr>
          <p:cNvPr id="18" name="Picture 6" descr="https://xn--b1aqpp2b.xn----8sbg5beewf.xn--p1ai/images/9519f396-be5f-62ad-b139-a010fd802c7a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7530363" y="4297043"/>
            <a:ext cx="387692" cy="360000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 bwMode="auto">
          <a:xfrm>
            <a:off x="6432283" y="2983173"/>
            <a:ext cx="8899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>
                <a:solidFill>
                  <a:srgbClr val="562212"/>
                </a:solidFill>
              </a:rPr>
              <a:t>СУММА</a:t>
            </a:r>
            <a:endParaRPr/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6548500" y="3696283"/>
            <a:ext cx="6575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>
                <a:solidFill>
                  <a:srgbClr val="562212"/>
                </a:solidFill>
              </a:rPr>
              <a:t>СРОК</a:t>
            </a:r>
            <a:endParaRPr/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6460624" y="4321186"/>
            <a:ext cx="8616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562212"/>
                </a:solidFill>
              </a:rPr>
              <a:t>СТАВКА</a:t>
            </a:r>
            <a:endParaRPr dirty="0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5"/>
          <a:srcRect t="1691" r="61228"/>
          <a:stretch/>
        </p:blipFill>
        <p:spPr bwMode="auto">
          <a:xfrm>
            <a:off x="0" y="0"/>
            <a:ext cx="4807974" cy="6857999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 bwMode="auto">
          <a:xfrm>
            <a:off x="5919496" y="522653"/>
            <a:ext cx="51903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rgbClr val="562212"/>
                </a:solidFill>
              </a:rPr>
              <a:t>МИКРОФИНАНСОВЫЙ ПРОДУКТ</a:t>
            </a:r>
            <a:endParaRPr lang="ru-RU" dirty="0"/>
          </a:p>
          <a:p>
            <a:pPr algn="ctr">
              <a:defRPr/>
            </a:pPr>
            <a:r>
              <a:rPr lang="ru-RU" sz="2800" b="1" dirty="0">
                <a:solidFill>
                  <a:srgbClr val="562212"/>
                </a:solidFill>
              </a:rPr>
              <a:t>«</a:t>
            </a:r>
            <a:r>
              <a:rPr lang="ru-RU" sz="2000" b="1" dirty="0">
                <a:solidFill>
                  <a:srgbClr val="562212"/>
                </a:solidFill>
              </a:rPr>
              <a:t>СОЦИАЛЬНОЕ ПРЕДПРИНИМАТЕЛЬСТВО</a:t>
            </a:r>
            <a:r>
              <a:rPr lang="ru-RU" sz="2800" b="1" dirty="0">
                <a:solidFill>
                  <a:srgbClr val="562212"/>
                </a:solidFill>
              </a:rPr>
              <a:t>»</a:t>
            </a:r>
            <a:endParaRPr lang="ru-RU" dirty="0"/>
          </a:p>
        </p:txBody>
      </p:sp>
      <p:grpSp>
        <p:nvGrpSpPr>
          <p:cNvPr id="24" name="Группа 23"/>
          <p:cNvGrpSpPr/>
          <p:nvPr/>
        </p:nvGrpSpPr>
        <p:grpSpPr bwMode="auto">
          <a:xfrm>
            <a:off x="5919495" y="126650"/>
            <a:ext cx="5332275" cy="1149976"/>
            <a:chOff x="5948252" y="112632"/>
            <a:chExt cx="4490352" cy="1149976"/>
          </a:xfrm>
        </p:grpSpPr>
        <p:sp>
          <p:nvSpPr>
            <p:cNvPr id="26" name="Скругленный прямоугольник 25"/>
            <p:cNvSpPr/>
            <p:nvPr/>
          </p:nvSpPr>
          <p:spPr bwMode="auto">
            <a:xfrm>
              <a:off x="5948252" y="426545"/>
              <a:ext cx="4370827" cy="836063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EB5C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8" name="Прямоугольник 1"/>
            <p:cNvSpPr/>
            <p:nvPr/>
          </p:nvSpPr>
          <p:spPr bwMode="auto">
            <a:xfrm>
              <a:off x="8335752" y="112632"/>
              <a:ext cx="2102852" cy="408623"/>
            </a:xfrm>
            <a:prstGeom prst="flowChartAlternateProcess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9" name="Прямоугольник 28"/>
          <p:cNvSpPr/>
          <p:nvPr/>
        </p:nvSpPr>
        <p:spPr bwMode="auto">
          <a:xfrm>
            <a:off x="6664987" y="1495829"/>
            <a:ext cx="53046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0485" marR="43307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b="1" spc="-15">
                <a:solidFill>
                  <a:srgbClr val="C79363"/>
                </a:solidFill>
                <a:cs typeface="Calibri"/>
              </a:rPr>
              <a:t>Для социальных предприятий </a:t>
            </a:r>
            <a:endParaRPr/>
          </a:p>
          <a:p>
            <a:pPr marL="70485" marR="43307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b="1" spc="-15">
                <a:solidFill>
                  <a:srgbClr val="C79363"/>
                </a:solidFill>
                <a:cs typeface="Calibri"/>
              </a:rPr>
              <a:t>Республики Татарстан</a:t>
            </a:r>
            <a:endParaRPr/>
          </a:p>
        </p:txBody>
      </p:sp>
      <p:sp>
        <p:nvSpPr>
          <p:cNvPr id="30" name="Кольцо 29"/>
          <p:cNvSpPr/>
          <p:nvPr/>
        </p:nvSpPr>
        <p:spPr bwMode="auto">
          <a:xfrm>
            <a:off x="6065596" y="1612717"/>
            <a:ext cx="315294" cy="315294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24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Arial"/>
              <a:cs typeface="Arial"/>
            </a:endParaRPr>
          </a:p>
        </p:txBody>
      </p:sp>
      <p:cxnSp>
        <p:nvCxnSpPr>
          <p:cNvPr id="39" name="Прямая соединительная линия 38"/>
          <p:cNvCxnSpPr>
            <a:cxnSpLocks/>
          </p:cNvCxnSpPr>
          <p:nvPr/>
        </p:nvCxnSpPr>
        <p:spPr bwMode="auto">
          <a:xfrm>
            <a:off x="5989446" y="2380957"/>
            <a:ext cx="5108649" cy="0"/>
          </a:xfrm>
          <a:prstGeom prst="line">
            <a:avLst/>
          </a:prstGeom>
          <a:ln w="38100">
            <a:solidFill>
              <a:srgbClr val="C7936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5521020E-368B-76AB-BA33-258B5642C268}"/>
              </a:ext>
            </a:extLst>
          </p:cNvPr>
          <p:cNvSpPr txBox="1"/>
          <p:nvPr/>
        </p:nvSpPr>
        <p:spPr bwMode="auto">
          <a:xfrm>
            <a:off x="203321" y="1190744"/>
            <a:ext cx="60945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bg1"/>
                </a:solidFill>
              </a:rPr>
              <a:t>Подать заявку</a:t>
            </a:r>
          </a:p>
          <a:p>
            <a:pPr>
              <a:defRPr/>
            </a:pPr>
            <a:r>
              <a:rPr lang="ru-RU" dirty="0">
                <a:solidFill>
                  <a:schemeClr val="bg1"/>
                </a:solidFill>
              </a:rPr>
              <a:t>1. на Цифровой платформе МСП.РФ</a:t>
            </a:r>
          </a:p>
          <a:p>
            <a:pPr>
              <a:defRPr/>
            </a:pPr>
            <a:r>
              <a:rPr lang="ru-RU" dirty="0">
                <a:solidFill>
                  <a:schemeClr val="bg1"/>
                </a:solidFill>
              </a:rPr>
              <a:t>2. в сервисе «Мои субсидии»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0F480A4-643F-4B5C-885D-E0F50BCC737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691" r="61228"/>
          <a:stretch/>
        </p:blipFill>
        <p:spPr bwMode="auto">
          <a:xfrm>
            <a:off x="0" y="0"/>
            <a:ext cx="4807974" cy="6857999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C19425F-43EA-4EEB-A835-425DF7C4A678}"/>
              </a:ext>
            </a:extLst>
          </p:cNvPr>
          <p:cNvSpPr/>
          <p:nvPr/>
        </p:nvSpPr>
        <p:spPr bwMode="auto">
          <a:xfrm>
            <a:off x="5231904" y="512469"/>
            <a:ext cx="58911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rgbClr val="562212"/>
                </a:solidFill>
              </a:rPr>
              <a:t>ФИНАНСОВЫЙ ПРОДУКТ</a:t>
            </a:r>
            <a:endParaRPr dirty="0"/>
          </a:p>
          <a:p>
            <a:pPr algn="ctr">
              <a:defRPr/>
            </a:pPr>
            <a:r>
              <a:rPr lang="ru-RU" sz="2800" b="1" dirty="0">
                <a:solidFill>
                  <a:srgbClr val="562212"/>
                </a:solidFill>
              </a:rPr>
              <a:t>«РАЗВИТИЕ ПРОИЗВОДСТВА 2024»</a:t>
            </a:r>
            <a:endParaRPr dirty="0"/>
          </a:p>
        </p:txBody>
      </p:sp>
      <p:sp>
        <p:nvSpPr>
          <p:cNvPr id="13" name="Скругленный прямоугольник 38">
            <a:extLst>
              <a:ext uri="{FF2B5EF4-FFF2-40B4-BE49-F238E27FC236}">
                <a16:creationId xmlns:a16="http://schemas.microsoft.com/office/drawing/2014/main" id="{2AA08241-BE68-47EB-87EC-81C348A92F31}"/>
              </a:ext>
            </a:extLst>
          </p:cNvPr>
          <p:cNvSpPr/>
          <p:nvPr/>
        </p:nvSpPr>
        <p:spPr bwMode="auto">
          <a:xfrm>
            <a:off x="5123891" y="443604"/>
            <a:ext cx="6107179" cy="836063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EB5C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8" name="Кольцо 32">
            <a:extLst>
              <a:ext uri="{FF2B5EF4-FFF2-40B4-BE49-F238E27FC236}">
                <a16:creationId xmlns:a16="http://schemas.microsoft.com/office/drawing/2014/main" id="{C967CE8F-D7FF-4FD8-8EF3-B8C58A578F1E}"/>
              </a:ext>
            </a:extLst>
          </p:cNvPr>
          <p:cNvSpPr/>
          <p:nvPr/>
        </p:nvSpPr>
        <p:spPr bwMode="auto">
          <a:xfrm>
            <a:off x="5290497" y="2068048"/>
            <a:ext cx="315294" cy="315294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2400" b="0" i="0" u="none" strike="noStrike" cap="none" spc="0" dirty="0">
              <a:ln>
                <a:noFill/>
              </a:ln>
              <a:solidFill>
                <a:prstClr val="white"/>
              </a:solidFill>
              <a:latin typeface="Calibri"/>
              <a:ea typeface="Arial"/>
              <a:cs typeface="Arial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FBF41F11-27AB-4DAA-AD7F-1CC553F0E1CD}"/>
              </a:ext>
            </a:extLst>
          </p:cNvPr>
          <p:cNvSpPr/>
          <p:nvPr/>
        </p:nvSpPr>
        <p:spPr bwMode="auto">
          <a:xfrm>
            <a:off x="5746698" y="1348532"/>
            <a:ext cx="55319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rgbClr val="C79363"/>
                </a:solidFill>
              </a:rPr>
              <a:t>Для резидентов или управляющих индустриальных (промышленных) парков, обладающие в установленном законодательством порядке правами на здания/помещения, в которых предполагается использование приобретаемого оборудования</a:t>
            </a:r>
            <a:endParaRPr sz="1200" b="1" dirty="0">
              <a:solidFill>
                <a:srgbClr val="C79363"/>
              </a:solidFill>
            </a:endParaRP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EE4E4F98-52B9-422F-BB3C-68B15CD229EA}"/>
              </a:ext>
            </a:extLst>
          </p:cNvPr>
          <p:cNvGrpSpPr/>
          <p:nvPr/>
        </p:nvGrpSpPr>
        <p:grpSpPr bwMode="auto">
          <a:xfrm>
            <a:off x="5951984" y="3254641"/>
            <a:ext cx="5670909" cy="2070431"/>
            <a:chOff x="13042594" y="2615015"/>
            <a:chExt cx="5190340" cy="3165368"/>
          </a:xfrm>
        </p:grpSpPr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B8EF688F-2589-47A7-B9E2-BC9EF7EC1F2A}"/>
                </a:ext>
              </a:extLst>
            </p:cNvPr>
            <p:cNvSpPr/>
            <p:nvPr/>
          </p:nvSpPr>
          <p:spPr bwMode="auto">
            <a:xfrm>
              <a:off x="14730893" y="2615015"/>
              <a:ext cx="1423439" cy="79992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400" dirty="0"/>
                <a:t>от </a:t>
              </a:r>
              <a:r>
                <a:rPr lang="ru-RU" sz="1400" b="1" dirty="0">
                  <a:solidFill>
                    <a:srgbClr val="C00000"/>
                  </a:solidFill>
                </a:rPr>
                <a:t>1 млн </a:t>
              </a:r>
              <a:r>
                <a:rPr lang="ru-RU" sz="1400" dirty="0"/>
                <a:t>рублей</a:t>
              </a:r>
              <a:r>
                <a:rPr lang="ru-RU" sz="1400" b="1" dirty="0">
                  <a:solidFill>
                    <a:srgbClr val="C00000"/>
                  </a:solidFill>
                </a:rPr>
                <a:t> </a:t>
              </a:r>
              <a:endParaRPr sz="1400" dirty="0"/>
            </a:p>
            <a:p>
              <a:pPr>
                <a:defRPr/>
              </a:pPr>
              <a:r>
                <a:rPr lang="ru-RU" sz="1400" dirty="0"/>
                <a:t>до </a:t>
              </a:r>
              <a:r>
                <a:rPr lang="ru-RU" sz="1400" b="1" dirty="0">
                  <a:solidFill>
                    <a:srgbClr val="C00000"/>
                  </a:solidFill>
                </a:rPr>
                <a:t>15 млн </a:t>
              </a:r>
              <a:r>
                <a:rPr lang="ru-RU" sz="1400" dirty="0"/>
                <a:t>рублей</a:t>
              </a:r>
              <a:endParaRPr sz="1400" dirty="0"/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17C1B177-AD47-49DD-A42B-B5059089D24A}"/>
                </a:ext>
              </a:extLst>
            </p:cNvPr>
            <p:cNvSpPr/>
            <p:nvPr/>
          </p:nvSpPr>
          <p:spPr bwMode="auto">
            <a:xfrm>
              <a:off x="14730893" y="3524005"/>
              <a:ext cx="1179890" cy="470543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400" dirty="0"/>
                <a:t>до </a:t>
              </a:r>
              <a:r>
                <a:rPr lang="ru-RU" sz="1400" b="1" dirty="0">
                  <a:solidFill>
                    <a:srgbClr val="C00000"/>
                  </a:solidFill>
                </a:rPr>
                <a:t>60</a:t>
              </a:r>
              <a:r>
                <a:rPr lang="ru-RU" sz="1400" dirty="0"/>
                <a:t> месяцев</a:t>
              </a:r>
              <a:endParaRPr sz="1400" dirty="0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C16CBF62-3233-431A-9BC0-3E4D58B5E2DA}"/>
                </a:ext>
              </a:extLst>
            </p:cNvPr>
            <p:cNvSpPr/>
            <p:nvPr/>
          </p:nvSpPr>
          <p:spPr bwMode="auto">
            <a:xfrm>
              <a:off x="14730893" y="4321701"/>
              <a:ext cx="3502041" cy="145868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1400" b="1" dirty="0">
                  <a:solidFill>
                    <a:srgbClr val="C00000"/>
                  </a:solidFill>
                </a:rPr>
                <a:t>5% годовых, </a:t>
              </a:r>
              <a:r>
                <a:rPr lang="ru-RU" sz="1400" dirty="0"/>
                <a:t>в случае нарушения заемщиком требований к сроку ввода приобретенного оборудования в промышленную эксплуатацию – увеличивается </a:t>
              </a:r>
              <a:r>
                <a:rPr lang="ru-RU" sz="1400" b="1" dirty="0"/>
                <a:t>до 10%</a:t>
              </a:r>
              <a:endParaRPr sz="1400" b="1" dirty="0"/>
            </a:p>
          </p:txBody>
        </p:sp>
        <p:pic>
          <p:nvPicPr>
            <p:cNvPr id="24" name="Picture 6" descr="https://stomatologspb.ru/wp-content/uploads/ruble_PNG26.png">
              <a:extLst>
                <a:ext uri="{FF2B5EF4-FFF2-40B4-BE49-F238E27FC236}">
                  <a16:creationId xmlns:a16="http://schemas.microsoft.com/office/drawing/2014/main" id="{CEFFC7CE-F372-444B-96E2-C863076087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/>
          </p:blipFill>
          <p:spPr bwMode="auto">
            <a:xfrm>
              <a:off x="14146908" y="2758179"/>
              <a:ext cx="360000" cy="395272"/>
            </a:xfrm>
            <a:prstGeom prst="rect">
              <a:avLst/>
            </a:prstGeom>
            <a:noFill/>
          </p:spPr>
        </p:pic>
        <p:pic>
          <p:nvPicPr>
            <p:cNvPr id="25" name="Picture 4" descr="https://xn----8sbkdgnibjafxdci9g.xn--p1ai/wp-content/uploads/2019/12/srok-obuchenija.png">
              <a:extLst>
                <a:ext uri="{FF2B5EF4-FFF2-40B4-BE49-F238E27FC236}">
                  <a16:creationId xmlns:a16="http://schemas.microsoft.com/office/drawing/2014/main" id="{EEC1D00E-FCB5-4F84-B165-D09CD350F9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/>
          </p:blipFill>
          <p:spPr bwMode="auto">
            <a:xfrm>
              <a:off x="14146908" y="3528670"/>
              <a:ext cx="360000" cy="395271"/>
            </a:xfrm>
            <a:prstGeom prst="rect">
              <a:avLst/>
            </a:prstGeom>
            <a:noFill/>
          </p:spPr>
        </p:pic>
        <p:pic>
          <p:nvPicPr>
            <p:cNvPr id="26" name="Picture 6" descr="https://xn--b1aqpp2b.xn----8sbg5beewf.xn--p1ai/images/9519f396-be5f-62ad-b139-a010fd802c7a.png">
              <a:extLst>
                <a:ext uri="{FF2B5EF4-FFF2-40B4-BE49-F238E27FC236}">
                  <a16:creationId xmlns:a16="http://schemas.microsoft.com/office/drawing/2014/main" id="{7297BAC8-4E8C-42ED-99B4-CC9090786D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/>
          </p:blipFill>
          <p:spPr bwMode="auto">
            <a:xfrm>
              <a:off x="14119216" y="4279105"/>
              <a:ext cx="387692" cy="360000"/>
            </a:xfrm>
            <a:prstGeom prst="rect">
              <a:avLst/>
            </a:prstGeom>
            <a:noFill/>
          </p:spPr>
        </p:pic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E5932B65-13BC-4A33-8ADE-DDC8F147B568}"/>
                </a:ext>
              </a:extLst>
            </p:cNvPr>
            <p:cNvSpPr/>
            <p:nvPr/>
          </p:nvSpPr>
          <p:spPr bwMode="auto">
            <a:xfrm>
              <a:off x="13042594" y="2768902"/>
              <a:ext cx="732406" cy="470543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400" b="1" dirty="0">
                  <a:solidFill>
                    <a:srgbClr val="562212"/>
                  </a:solidFill>
                </a:rPr>
                <a:t>СУММА</a:t>
              </a:r>
              <a:endParaRPr sz="1400" dirty="0"/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78B83A52-BDDF-4B43-9FC1-4F1273B7B87A}"/>
                </a:ext>
              </a:extLst>
            </p:cNvPr>
            <p:cNvSpPr/>
            <p:nvPr/>
          </p:nvSpPr>
          <p:spPr bwMode="auto">
            <a:xfrm>
              <a:off x="13158811" y="3539393"/>
              <a:ext cx="547544" cy="470543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400" b="1" dirty="0">
                  <a:solidFill>
                    <a:srgbClr val="562212"/>
                  </a:solidFill>
                </a:rPr>
                <a:t>СРОК</a:t>
              </a:r>
              <a:endParaRPr sz="1400" dirty="0"/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id="{D4405C6D-7A81-401F-9E54-E0E4E356D8C8}"/>
                </a:ext>
              </a:extLst>
            </p:cNvPr>
            <p:cNvSpPr/>
            <p:nvPr/>
          </p:nvSpPr>
          <p:spPr bwMode="auto">
            <a:xfrm>
              <a:off x="13042918" y="4289828"/>
              <a:ext cx="720669" cy="470543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400" b="1" dirty="0">
                  <a:solidFill>
                    <a:srgbClr val="562212"/>
                  </a:solidFill>
                </a:rPr>
                <a:t>СТАВКА</a:t>
              </a:r>
              <a:endParaRPr sz="1400" dirty="0"/>
            </a:p>
          </p:txBody>
        </p:sp>
      </p:grp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49C9F183-BFB4-4B92-8C6C-1B16C07E3B0C}"/>
              </a:ext>
            </a:extLst>
          </p:cNvPr>
          <p:cNvCxnSpPr>
            <a:cxnSpLocks/>
          </p:cNvCxnSpPr>
          <p:nvPr/>
        </p:nvCxnSpPr>
        <p:spPr bwMode="auto">
          <a:xfrm>
            <a:off x="5879976" y="2221400"/>
            <a:ext cx="5126539" cy="0"/>
          </a:xfrm>
          <a:prstGeom prst="line">
            <a:avLst/>
          </a:prstGeom>
          <a:ln w="38100">
            <a:solidFill>
              <a:srgbClr val="C7936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EDDFA41A-0C8C-4D59-BE5A-1C7BB4A2D85C}"/>
              </a:ext>
            </a:extLst>
          </p:cNvPr>
          <p:cNvSpPr txBox="1"/>
          <p:nvPr/>
        </p:nvSpPr>
        <p:spPr>
          <a:xfrm>
            <a:off x="5877898" y="2321880"/>
            <a:ext cx="51265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На какие цели?</a:t>
            </a:r>
          </a:p>
          <a:p>
            <a:r>
              <a:rPr lang="ru-RU" sz="1400" dirty="0"/>
              <a:t>Приобретение оборудования для осуществления производственной деятельности на территории промышленного парка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97C9329-C923-40C3-00FC-BF337146B2F0}"/>
              </a:ext>
            </a:extLst>
          </p:cNvPr>
          <p:cNvSpPr/>
          <p:nvPr/>
        </p:nvSpPr>
        <p:spPr bwMode="auto">
          <a:xfrm>
            <a:off x="6146981" y="5464395"/>
            <a:ext cx="5796347" cy="923330"/>
          </a:xfrm>
          <a:prstGeom prst="rect">
            <a:avLst/>
          </a:prstGeom>
          <a:grp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/>
              <a:t>Подать заявку</a:t>
            </a:r>
          </a:p>
          <a:p>
            <a:pPr>
              <a:defRPr/>
            </a:pPr>
            <a:r>
              <a:rPr lang="ru-RU" dirty="0"/>
              <a:t>1. на Цифровой платформе МСП.РФ</a:t>
            </a:r>
          </a:p>
          <a:p>
            <a:pPr>
              <a:defRPr/>
            </a:pPr>
            <a:r>
              <a:rPr lang="ru-RU" dirty="0"/>
              <a:t>2. в сервисе «Мои субсидии»</a:t>
            </a:r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45C4F7-6943-C07F-D601-B07ABC364642}"/>
              </a:ext>
            </a:extLst>
          </p:cNvPr>
          <p:cNvSpPr txBox="1"/>
          <p:nvPr/>
        </p:nvSpPr>
        <p:spPr>
          <a:xfrm>
            <a:off x="207768" y="1166344"/>
            <a:ext cx="60945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bg1"/>
                </a:solidFill>
              </a:rPr>
              <a:t>Подать заявку</a:t>
            </a:r>
          </a:p>
          <a:p>
            <a:pPr>
              <a:defRPr/>
            </a:pPr>
            <a:r>
              <a:rPr lang="ru-RU" dirty="0">
                <a:solidFill>
                  <a:schemeClr val="bg1"/>
                </a:solidFill>
              </a:rPr>
              <a:t>1. на Цифровой платформе МСП.РФ</a:t>
            </a:r>
          </a:p>
          <a:p>
            <a:pPr>
              <a:defRPr/>
            </a:pPr>
            <a:r>
              <a:rPr lang="ru-RU" dirty="0">
                <a:solidFill>
                  <a:schemeClr val="bg1"/>
                </a:solidFill>
              </a:rPr>
              <a:t>2. в сервисе «Мои субсидии»</a:t>
            </a:r>
          </a:p>
        </p:txBody>
      </p:sp>
    </p:spTree>
    <p:extLst>
      <p:ext uri="{BB962C8B-B14F-4D97-AF65-F5344CB8AC3E}">
        <p14:creationId xmlns:p14="http://schemas.microsoft.com/office/powerpoint/2010/main" val="29505542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1582</TotalTime>
  <Words>2177</Words>
  <Application>Microsoft Office PowerPoint</Application>
  <DocSecurity>0</DocSecurity>
  <PresentationFormat>Широкоэкранный</PresentationFormat>
  <Paragraphs>391</Paragraphs>
  <Slides>22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2" baseType="lpstr">
      <vt:lpstr>Arial</vt:lpstr>
      <vt:lpstr>Arial Black</vt:lpstr>
      <vt:lpstr>Calibri</vt:lpstr>
      <vt:lpstr>Calibri Light</vt:lpstr>
      <vt:lpstr>Circe</vt:lpstr>
      <vt:lpstr>Circe Light</vt:lpstr>
      <vt:lpstr>Muller Medium</vt:lpstr>
      <vt:lpstr>Segoe UI Light</vt:lpstr>
      <vt:lpstr>Times New Roman</vt:lpstr>
      <vt:lpstr>Тема Office</vt:lpstr>
      <vt:lpstr>МЕРЫ ПОДДЕРЖКИ БИЗНЕСА В РЕСПУБЛИКЕ ТАТАРСТАН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 ПОЛУЧИТЬ УСЛУГИ ФОНДА? ОБРАТИТЬСЯ В ФОНД:</vt:lpstr>
    </vt:vector>
  </TitlesOfParts>
  <Manager/>
  <Company>HP Inc.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Миронова Нина Сергеевна</dc:creator>
  <cp:keywords/>
  <dc:description/>
  <cp:lastModifiedBy>Сунгатуллина Резеда Фоатовна</cp:lastModifiedBy>
  <cp:revision>299</cp:revision>
  <cp:lastPrinted>2023-08-16T14:14:13Z</cp:lastPrinted>
  <dcterms:created xsi:type="dcterms:W3CDTF">2022-12-12T14:36:21Z</dcterms:created>
  <dcterms:modified xsi:type="dcterms:W3CDTF">2024-02-29T07:50:06Z</dcterms:modified>
  <cp:category/>
  <dc:identifier/>
  <cp:contentStatus/>
  <dc:language/>
  <cp:version/>
</cp:coreProperties>
</file>